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Lst>
  <p:sldSz cx="9144000" cy="6858000" type="screen4x3"/>
  <p:notesSz cx="6858000" cy="9144000"/>
  <p:embeddedFontLst>
    <p:embeddedFont>
      <p:font typeface="Georgia" panose="02040502050405020303" pitchFamily="18" charset="0"/>
      <p:regular r:id="rId172"/>
      <p:bold r:id="rId173"/>
      <p:italic r:id="rId174"/>
      <p:boldItalic r:id="rId175"/>
    </p:embeddedFont>
    <p:embeddedFont>
      <p:font typeface="Source Sans Pro" panose="020B0604020202020204" charset="0"/>
      <p:regular r:id="rId176"/>
      <p:bold r:id="rId177"/>
      <p:italic r:id="rId178"/>
      <p:boldItalic r:id="rId179"/>
    </p:embeddedFont>
    <p:embeddedFont>
      <p:font typeface="Calibri" panose="020F0502020204030204" pitchFamily="34" charset="0"/>
      <p:regular r:id="rId180"/>
      <p:bold r:id="rId181"/>
      <p:italic r:id="rId182"/>
      <p:boldItalic r:id="rId183"/>
    </p:embeddedFont>
    <p:embeddedFont>
      <p:font typeface="Lucida Sans" panose="020B0602030504020204" pitchFamily="34" charset="0"/>
      <p:regular r:id="rId184"/>
      <p:bold r:id="rId185"/>
      <p:italic r:id="rId186"/>
      <p:boldItalic r:id="rId187"/>
    </p:embeddedFont>
    <p:embeddedFont>
      <p:font typeface="Roboto Slab" panose="020B0604020202020204" charset="0"/>
      <p:regular r:id="rId188"/>
      <p:bold r:id="rId189"/>
    </p:embeddedFont>
    <p:embeddedFont>
      <p:font typeface="Roboto" panose="020B0604020202020204" charset="0"/>
      <p:regular r:id="rId190"/>
      <p:bold r:id="rId191"/>
      <p:italic r:id="rId192"/>
      <p:boldItalic r:id="rId193"/>
    </p:embeddedFont>
    <p:embeddedFont>
      <p:font typeface="Dosis" panose="020B0604020202020204" charset="0"/>
      <p:regular r:id="rId194"/>
      <p:bold r:id="rId195"/>
    </p:embeddedFont>
    <p:embeddedFont>
      <p:font typeface="Open Sans" panose="020B0604020202020204" charset="0"/>
      <p:regular r:id="rId196"/>
      <p:bold r:id="rId197"/>
      <p:italic r:id="rId198"/>
      <p:boldItalic r:id="rId1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32">
          <p15:clr>
            <a:srgbClr val="A4A3A4"/>
          </p15:clr>
        </p15:guide>
        <p15:guide id="2" pos="2880">
          <p15:clr>
            <a:srgbClr val="A4A3A4"/>
          </p15:clr>
        </p15:guide>
        <p15:guide id="3" pos="576">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0" roundtripDataSignature="AMtx7mhvhagOirWIQ5dSpi76xQ+k36GB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54" y="84"/>
      </p:cViewPr>
      <p:guideLst>
        <p:guide orient="horz" pos="2232"/>
        <p:guide pos="2880"/>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92" Type="http://schemas.openxmlformats.org/officeDocument/2006/relationships/font" Target="fonts/font2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fntdata"/><Relationship Id="rId193"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fntdata"/><Relationship Id="rId194" Type="http://schemas.openxmlformats.org/officeDocument/2006/relationships/font" Target="fonts/font23.fntdata"/><Relationship Id="rId199" Type="http://schemas.openxmlformats.org/officeDocument/2006/relationships/font" Target="fonts/font28.fntdata"/><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3.fntdata"/><Relationship Id="rId189"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3.fntdata"/><Relationship Id="rId179" Type="http://schemas.openxmlformats.org/officeDocument/2006/relationships/font" Target="fonts/font8.fntdata"/><Relationship Id="rId195" Type="http://schemas.openxmlformats.org/officeDocument/2006/relationships/font" Target="fonts/font24.fntdata"/><Relationship Id="rId190" Type="http://schemas.openxmlformats.org/officeDocument/2006/relationships/font" Target="fonts/font19.fntdata"/><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4.fntdata"/><Relationship Id="rId196" Type="http://schemas.openxmlformats.org/officeDocument/2006/relationships/font" Target="fonts/font25.fntdata"/><Relationship Id="rId200" Type="http://customschemas.google.com/relationships/presentationmetadata" Target="meta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5.fntdata"/><Relationship Id="rId197" Type="http://schemas.openxmlformats.org/officeDocument/2006/relationships/font" Target="fonts/font26.fntdata"/><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6.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6.fntdata"/><Relationship Id="rId198" Type="http://schemas.openxmlformats.org/officeDocument/2006/relationships/font" Target="fonts/font27.fntdata"/><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4218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9" name="Google Shape;129;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92405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5" name="Google Shape;135;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82155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1" name="Google Shape;141;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96374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0277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3" name="Google Shape;153;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79704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9" name="Google Shape;159;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62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5" name="Google Shape;165;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3037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07964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92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99277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9" name="Google Shape;18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8264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5" name="Google Shape;195;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28144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8604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7" name="Google Shape;207;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7477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3" name="Google Shape;213;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78748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9" name="Google Shape;219;p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01658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5" name="Google Shape;225;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1189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1" name="Google Shape;231;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26125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7" name="Google Shape;237;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504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034153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93204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8: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2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9" name="Google Shape;249;p2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91238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9: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5" name="Google Shape;255;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36124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0: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30:notes"/>
          <p:cNvSpPr>
            <a:spLocks noGrp="1" noRot="1" noChangeAspect="1"/>
          </p:cNvSpPr>
          <p:nvPr>
            <p:ph type="sldImg" idx="2"/>
          </p:nvPr>
        </p:nvSpPr>
        <p:spPr>
          <a:xfrm>
            <a:off x="28575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6492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1: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1:notes"/>
          <p:cNvSpPr>
            <a:spLocks noGrp="1" noRot="1" noChangeAspect="1"/>
          </p:cNvSpPr>
          <p:nvPr>
            <p:ph type="sldImg" idx="2"/>
          </p:nvPr>
        </p:nvSpPr>
        <p:spPr>
          <a:xfrm>
            <a:off x="28575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2340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3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 name="Google Shape;273;p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6520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p3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9" name="Google Shape;279;p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03257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3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5" name="Google Shape;285;p3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2292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5: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3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1" name="Google Shape;291;p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55244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6: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3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3362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584173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7: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76109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77085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02587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614121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424907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927380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67819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207228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884779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60380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7110462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52034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35465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172967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03445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000814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595393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1592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63124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541087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45373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09367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813996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8915809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284236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050447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2030723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673561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9817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2692370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91313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610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3141453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451517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1417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661503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713037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67833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585876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147145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526108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42669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385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979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97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486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591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8183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2946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438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1967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f5220ef17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11f5220ef1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8419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7435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0241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f5220ef1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g11f5220ef17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88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18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f5220ef1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g11f5220ef17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4215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f5220ef17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1f5220ef1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006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666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739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322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7607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1776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9586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3058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310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2666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529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8771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
        <p:nvSpPr>
          <p:cNvPr id="153" name="Google Shape;15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9633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
        <p:nvSpPr>
          <p:cNvPr id="159" name="Google Shape;15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3770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
        <p:nvSpPr>
          <p:cNvPr id="168" name="Google Shape;16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2539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8521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017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9630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099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Computational chemistry.</a:t>
            </a:r>
            <a:endParaRPr/>
          </a:p>
        </p:txBody>
      </p:sp>
      <p:sp>
        <p:nvSpPr>
          <p:cNvPr id="95" name="Google Shape;9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8199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18850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3866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
        <p:nvSpPr>
          <p:cNvPr id="225" name="Google Shape;22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177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1: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94929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SzPts val="1100"/>
              <a:buNone/>
            </a:pPr>
            <a:endParaRPr/>
          </a:p>
        </p:txBody>
      </p:sp>
      <p:sp>
        <p:nvSpPr>
          <p:cNvPr id="85" name="Google Shape;85;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0160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5490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97560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31559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880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195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69400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68693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0: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55003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1: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333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2: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63164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42078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4: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862526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5: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9205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6: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075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7: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009733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8: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08773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9: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53453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0: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080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1: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7506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2: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147373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3: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0885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24: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98868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5: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27877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26:notes"/>
          <p:cNvSpPr txBox="1">
            <a:spLocks noGrp="1"/>
          </p:cNvSpPr>
          <p:nvPr>
            <p:ph type="body" idx="1"/>
          </p:nvPr>
        </p:nvSpPr>
        <p:spPr>
          <a:xfrm>
            <a:off x="701041" y="4415790"/>
            <a:ext cx="5608319"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02439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313273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67165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71670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89059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708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641940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40628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865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647928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9565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119" name="Google Shape;1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16724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49048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55154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248194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28575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1483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95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0350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5" name="Google Shape;95;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03553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500063" y="0"/>
            <a:ext cx="40005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95024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28575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5778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514350" y="4343400"/>
            <a:ext cx="411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28575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64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11c8b2cf87f_1_4"/>
          <p:cNvSpPr/>
          <p:nvPr/>
        </p:nvSpPr>
        <p:spPr>
          <a:xfrm>
            <a:off x="1524800" y="896808"/>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5" name="Google Shape;15;g11c8b2cf87f_1_4"/>
          <p:cNvSpPr/>
          <p:nvPr/>
        </p:nvSpPr>
        <p:spPr>
          <a:xfrm rot="10800000">
            <a:off x="6537563" y="44572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6" name="Google Shape;16;g11c8b2cf87f_1_4"/>
          <p:cNvCxnSpPr/>
          <p:nvPr/>
        </p:nvCxnSpPr>
        <p:spPr>
          <a:xfrm>
            <a:off x="4359602" y="3756618"/>
            <a:ext cx="424800" cy="0"/>
          </a:xfrm>
          <a:prstGeom prst="straightConnector1">
            <a:avLst/>
          </a:prstGeom>
          <a:noFill/>
          <a:ln w="38100" cap="flat" cmpd="sng">
            <a:solidFill>
              <a:schemeClr val="accent4"/>
            </a:solidFill>
            <a:prstDash val="solid"/>
            <a:round/>
            <a:headEnd type="none" w="sm" len="sm"/>
            <a:tailEnd type="none" w="sm" len="sm"/>
          </a:ln>
        </p:spPr>
      </p:cxnSp>
      <p:sp>
        <p:nvSpPr>
          <p:cNvPr id="17" name="Google Shape;17;g11c8b2cf87f_1_4"/>
          <p:cNvSpPr txBox="1">
            <a:spLocks noGrp="1"/>
          </p:cNvSpPr>
          <p:nvPr>
            <p:ph type="ctrTitle"/>
          </p:nvPr>
        </p:nvSpPr>
        <p:spPr>
          <a:xfrm>
            <a:off x="1680302" y="1585234"/>
            <a:ext cx="5783400" cy="1943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8" name="Google Shape;18;g11c8b2cf87f_1_4"/>
          <p:cNvSpPr txBox="1">
            <a:spLocks noGrp="1"/>
          </p:cNvSpPr>
          <p:nvPr>
            <p:ph type="subTitle" idx="1"/>
          </p:nvPr>
        </p:nvSpPr>
        <p:spPr>
          <a:xfrm>
            <a:off x="1680302" y="4065933"/>
            <a:ext cx="5783400" cy="1212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9" name="Google Shape;19;g11c8b2cf87f_1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g11c8b2cf87f_1_47"/>
          <p:cNvSpPr/>
          <p:nvPr/>
        </p:nvSpPr>
        <p:spPr>
          <a:xfrm>
            <a:off x="150" y="6769100"/>
            <a:ext cx="9143700" cy="88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11c8b2cf87f_1_47"/>
          <p:cNvSpPr txBox="1">
            <a:spLocks noGrp="1"/>
          </p:cNvSpPr>
          <p:nvPr>
            <p:ph type="title" hasCustomPrompt="1"/>
          </p:nvPr>
        </p:nvSpPr>
        <p:spPr>
          <a:xfrm>
            <a:off x="387900" y="1536600"/>
            <a:ext cx="8368200" cy="2051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9" name="Google Shape;59;g11c8b2cf87f_1_47"/>
          <p:cNvSpPr txBox="1">
            <a:spLocks noGrp="1"/>
          </p:cNvSpPr>
          <p:nvPr>
            <p:ph type="body" idx="1"/>
          </p:nvPr>
        </p:nvSpPr>
        <p:spPr>
          <a:xfrm>
            <a:off x="387900" y="3892600"/>
            <a:ext cx="8368200" cy="1428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g11c8b2cf87f_1_4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g11c8b2cf87f_1_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2"/>
        </a:solidFill>
        <a:effectLst/>
      </p:bgPr>
    </p:bg>
    <p:spTree>
      <p:nvGrpSpPr>
        <p:cNvPr id="1" name="Shape 63"/>
        <p:cNvGrpSpPr/>
        <p:nvPr/>
      </p:nvGrpSpPr>
      <p:grpSpPr>
        <a:xfrm>
          <a:off x="0" y="0"/>
          <a:ext cx="0" cy="0"/>
          <a:chOff x="0" y="0"/>
          <a:chExt cx="0" cy="0"/>
        </a:xfrm>
      </p:grpSpPr>
      <p:sp>
        <p:nvSpPr>
          <p:cNvPr id="64" name="Google Shape;64;g11c8b2cf87f_1_54"/>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7A9798"/>
              </a:buClr>
              <a:buSzPts val="3300"/>
              <a:buFont typeface="Georgia"/>
              <a:buNone/>
              <a:defRPr>
                <a:solidFill>
                  <a:srgbClr val="7A979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g11c8b2cf87f_1_54"/>
          <p:cNvSpPr txBox="1">
            <a:spLocks noGrp="1"/>
          </p:cNvSpPr>
          <p:nvPr>
            <p:ph type="dt" idx="10"/>
          </p:nvPr>
        </p:nvSpPr>
        <p:spPr>
          <a:xfrm>
            <a:off x="5791200" y="6404984"/>
            <a:ext cx="3045000" cy="3657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g11c8b2cf87f_1_54"/>
          <p:cNvSpPr txBox="1">
            <a:spLocks noGrp="1"/>
          </p:cNvSpPr>
          <p:nvPr>
            <p:ph type="ftr" idx="11"/>
          </p:nvPr>
        </p:nvSpPr>
        <p:spPr>
          <a:xfrm>
            <a:off x="304800" y="6410848"/>
            <a:ext cx="3581400" cy="3657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g11c8b2cf87f_1_54"/>
          <p:cNvSpPr txBox="1">
            <a:spLocks noGrp="1"/>
          </p:cNvSpPr>
          <p:nvPr>
            <p:ph type="sldNum" idx="12"/>
          </p:nvPr>
        </p:nvSpPr>
        <p:spPr>
          <a:xfrm>
            <a:off x="4361688" y="1026372"/>
            <a:ext cx="457200" cy="441300"/>
          </a:xfrm>
          <a:prstGeom prst="rect">
            <a:avLst/>
          </a:prstGeom>
          <a:noFill/>
          <a:ln>
            <a:noFill/>
          </a:ln>
        </p:spPr>
        <p:txBody>
          <a:bodyPr spcFirstLastPara="1" wrap="square" lIns="45700" tIns="45700" rIns="45700" bIns="45700" anchor="ctr" anchorCtr="0">
            <a:norm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8" name="Google Shape;68;g11c8b2cf87f_1_54"/>
          <p:cNvSpPr txBox="1">
            <a:spLocks noGrp="1"/>
          </p:cNvSpPr>
          <p:nvPr>
            <p:ph type="body" idx="1"/>
          </p:nvPr>
        </p:nvSpPr>
        <p:spPr>
          <a:xfrm>
            <a:off x="301752" y="1527048"/>
            <a:ext cx="8503800" cy="4572000"/>
          </a:xfrm>
          <a:prstGeom prst="rect">
            <a:avLst/>
          </a:prstGeom>
          <a:noFill/>
          <a:ln>
            <a:noFill/>
          </a:ln>
        </p:spPr>
        <p:txBody>
          <a:bodyPr spcFirstLastPara="1" wrap="square" lIns="91425" tIns="45700" rIns="91425" bIns="45700" anchor="t" anchorCtr="0">
            <a:normAutofit/>
          </a:bodyPr>
          <a:lstStyle>
            <a:lvl1pPr marL="457200" lvl="0" indent="-325755" algn="l" rtl="0">
              <a:spcBef>
                <a:spcPts val="360"/>
              </a:spcBef>
              <a:spcAft>
                <a:spcPts val="0"/>
              </a:spcAft>
              <a:buSzPts val="1530"/>
              <a:buChar char="●"/>
              <a:defRPr/>
            </a:lvl1pPr>
            <a:lvl2pPr marL="914400" lvl="1" indent="-308610" algn="l" rtl="0">
              <a:spcBef>
                <a:spcPts val="1200"/>
              </a:spcBef>
              <a:spcAft>
                <a:spcPts val="0"/>
              </a:spcAft>
              <a:buSzPts val="1260"/>
              <a:buChar char="○"/>
              <a:defRPr/>
            </a:lvl2pPr>
            <a:lvl3pPr marL="1371600" lvl="2" indent="-314325" algn="l" rtl="0">
              <a:spcBef>
                <a:spcPts val="1200"/>
              </a:spcBef>
              <a:spcAft>
                <a:spcPts val="0"/>
              </a:spcAft>
              <a:buSzPts val="1350"/>
              <a:buChar char="■"/>
              <a:defRPr/>
            </a:lvl3pPr>
            <a:lvl4pPr marL="1828800" lvl="3" indent="-308610" algn="l" rtl="0">
              <a:spcBef>
                <a:spcPts val="1200"/>
              </a:spcBef>
              <a:spcAft>
                <a:spcPts val="0"/>
              </a:spcAft>
              <a:buSzPts val="1260"/>
              <a:buChar char="●"/>
              <a:defRPr/>
            </a:lvl4pPr>
            <a:lvl5pPr marL="2286000" lvl="4" indent="-342900" algn="l" rtl="0">
              <a:spcBef>
                <a:spcPts val="1200"/>
              </a:spcBef>
              <a:spcAft>
                <a:spcPts val="0"/>
              </a:spcAft>
              <a:buSzPts val="1800"/>
              <a:buChar char="○"/>
              <a:defRPr/>
            </a:lvl5pPr>
            <a:lvl6pPr marL="2743200" lvl="5" indent="-320039" algn="l" rtl="0">
              <a:spcBef>
                <a:spcPts val="1200"/>
              </a:spcBef>
              <a:spcAft>
                <a:spcPts val="0"/>
              </a:spcAft>
              <a:buSzPts val="1440"/>
              <a:buChar char="■"/>
              <a:defRPr/>
            </a:lvl6pPr>
            <a:lvl7pPr marL="3200400" lvl="6" indent="-331470" algn="l" rtl="0">
              <a:spcBef>
                <a:spcPts val="1200"/>
              </a:spcBef>
              <a:spcAft>
                <a:spcPts val="0"/>
              </a:spcAft>
              <a:buSzPts val="1620"/>
              <a:buChar char="●"/>
              <a:defRPr/>
            </a:lvl7pPr>
            <a:lvl8pPr marL="3657600" lvl="7" indent="-342900" algn="l" rtl="0">
              <a:spcBef>
                <a:spcPts val="1200"/>
              </a:spcBef>
              <a:spcAft>
                <a:spcPts val="0"/>
              </a:spcAft>
              <a:buSzPts val="1800"/>
              <a:buChar char="○"/>
              <a:defRPr/>
            </a:lvl8pPr>
            <a:lvl9pPr marL="4114800" lvl="8" indent="-331470" algn="l" rtl="0">
              <a:spcBef>
                <a:spcPts val="1200"/>
              </a:spcBef>
              <a:spcAft>
                <a:spcPts val="1200"/>
              </a:spcAft>
              <a:buSzPts val="162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68"/>
        <p:cNvGrpSpPr/>
        <p:nvPr/>
      </p:nvGrpSpPr>
      <p:grpSpPr>
        <a:xfrm>
          <a:off x="0" y="0"/>
          <a:ext cx="0" cy="0"/>
          <a:chOff x="0" y="0"/>
          <a:chExt cx="0" cy="0"/>
        </a:xfrm>
      </p:grpSpPr>
      <p:sp>
        <p:nvSpPr>
          <p:cNvPr id="69" name="Google Shape;69;g12d15da3dd1_1_200"/>
          <p:cNvSpPr/>
          <p:nvPr/>
        </p:nvSpPr>
        <p:spPr>
          <a:xfrm rot="10800000">
            <a:off x="-150" y="5542232"/>
            <a:ext cx="9144000" cy="368800"/>
          </a:xfrm>
          <a:prstGeom prst="rect">
            <a:avLst/>
          </a:prstGeom>
          <a:solidFill>
            <a:srgbClr val="000000">
              <a:alpha val="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12d15da3dd1_1_200"/>
          <p:cNvSpPr/>
          <p:nvPr/>
        </p:nvSpPr>
        <p:spPr>
          <a:xfrm flipH="1">
            <a:off x="-150" y="0"/>
            <a:ext cx="9144000" cy="55424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12d15da3dd1_1_200"/>
          <p:cNvSpPr txBox="1">
            <a:spLocks noGrp="1"/>
          </p:cNvSpPr>
          <p:nvPr>
            <p:ph type="ctrTitle"/>
          </p:nvPr>
        </p:nvSpPr>
        <p:spPr>
          <a:xfrm>
            <a:off x="685800" y="3366967"/>
            <a:ext cx="5309700" cy="154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6000"/>
              <a:buNone/>
              <a:defRPr sz="6000">
                <a:solidFill>
                  <a:srgbClr val="FFFFFF"/>
                </a:solidFill>
              </a:defRPr>
            </a:lvl1pPr>
            <a:lvl2pPr lvl="1" algn="l" rtl="0">
              <a:lnSpc>
                <a:spcPct val="100000"/>
              </a:lnSpc>
              <a:spcBef>
                <a:spcPts val="0"/>
              </a:spcBef>
              <a:spcAft>
                <a:spcPts val="0"/>
              </a:spcAft>
              <a:buClr>
                <a:srgbClr val="FFFFFF"/>
              </a:buClr>
              <a:buSzPts val="6000"/>
              <a:buNone/>
              <a:defRPr sz="6000">
                <a:solidFill>
                  <a:srgbClr val="FFFFFF"/>
                </a:solidFill>
              </a:defRPr>
            </a:lvl2pPr>
            <a:lvl3pPr lvl="2" algn="l" rtl="0">
              <a:lnSpc>
                <a:spcPct val="100000"/>
              </a:lnSpc>
              <a:spcBef>
                <a:spcPts val="0"/>
              </a:spcBef>
              <a:spcAft>
                <a:spcPts val="0"/>
              </a:spcAft>
              <a:buClr>
                <a:srgbClr val="FFFFFF"/>
              </a:buClr>
              <a:buSzPts val="6000"/>
              <a:buNone/>
              <a:defRPr sz="6000">
                <a:solidFill>
                  <a:srgbClr val="FFFFFF"/>
                </a:solidFill>
              </a:defRPr>
            </a:lvl3pPr>
            <a:lvl4pPr lvl="3" algn="l" rtl="0">
              <a:lnSpc>
                <a:spcPct val="100000"/>
              </a:lnSpc>
              <a:spcBef>
                <a:spcPts val="0"/>
              </a:spcBef>
              <a:spcAft>
                <a:spcPts val="0"/>
              </a:spcAft>
              <a:buClr>
                <a:srgbClr val="FFFFFF"/>
              </a:buClr>
              <a:buSzPts val="6000"/>
              <a:buNone/>
              <a:defRPr sz="6000">
                <a:solidFill>
                  <a:srgbClr val="FFFFFF"/>
                </a:solidFill>
              </a:defRPr>
            </a:lvl4pPr>
            <a:lvl5pPr lvl="4" algn="l" rtl="0">
              <a:lnSpc>
                <a:spcPct val="100000"/>
              </a:lnSpc>
              <a:spcBef>
                <a:spcPts val="0"/>
              </a:spcBef>
              <a:spcAft>
                <a:spcPts val="0"/>
              </a:spcAft>
              <a:buClr>
                <a:srgbClr val="FFFFFF"/>
              </a:buClr>
              <a:buSzPts val="6000"/>
              <a:buNone/>
              <a:defRPr sz="6000">
                <a:solidFill>
                  <a:srgbClr val="FFFFFF"/>
                </a:solidFill>
              </a:defRPr>
            </a:lvl5pPr>
            <a:lvl6pPr lvl="5" algn="l" rtl="0">
              <a:lnSpc>
                <a:spcPct val="100000"/>
              </a:lnSpc>
              <a:spcBef>
                <a:spcPts val="0"/>
              </a:spcBef>
              <a:spcAft>
                <a:spcPts val="0"/>
              </a:spcAft>
              <a:buClr>
                <a:srgbClr val="FFFFFF"/>
              </a:buClr>
              <a:buSzPts val="6000"/>
              <a:buNone/>
              <a:defRPr sz="6000">
                <a:solidFill>
                  <a:srgbClr val="FFFFFF"/>
                </a:solidFill>
              </a:defRPr>
            </a:lvl6pPr>
            <a:lvl7pPr lvl="6" algn="l" rtl="0">
              <a:lnSpc>
                <a:spcPct val="100000"/>
              </a:lnSpc>
              <a:spcBef>
                <a:spcPts val="0"/>
              </a:spcBef>
              <a:spcAft>
                <a:spcPts val="0"/>
              </a:spcAft>
              <a:buClr>
                <a:srgbClr val="FFFFFF"/>
              </a:buClr>
              <a:buSzPts val="6000"/>
              <a:buNone/>
              <a:defRPr sz="6000">
                <a:solidFill>
                  <a:srgbClr val="FFFFFF"/>
                </a:solidFill>
              </a:defRPr>
            </a:lvl7pPr>
            <a:lvl8pPr lvl="7" algn="l" rtl="0">
              <a:lnSpc>
                <a:spcPct val="100000"/>
              </a:lnSpc>
              <a:spcBef>
                <a:spcPts val="0"/>
              </a:spcBef>
              <a:spcAft>
                <a:spcPts val="0"/>
              </a:spcAft>
              <a:buClr>
                <a:srgbClr val="FFFFFF"/>
              </a:buClr>
              <a:buSzPts val="6000"/>
              <a:buNone/>
              <a:defRPr sz="6000">
                <a:solidFill>
                  <a:srgbClr val="FFFFFF"/>
                </a:solidFill>
              </a:defRPr>
            </a:lvl8pPr>
            <a:lvl9pPr lvl="8" algn="l" rtl="0">
              <a:lnSpc>
                <a:spcPct val="100000"/>
              </a:lnSpc>
              <a:spcBef>
                <a:spcPts val="0"/>
              </a:spcBef>
              <a:spcAft>
                <a:spcPts val="0"/>
              </a:spcAft>
              <a:buClr>
                <a:srgbClr val="FFFFFF"/>
              </a:buClr>
              <a:buSzPts val="6000"/>
              <a:buNone/>
              <a:defRPr sz="6000">
                <a:solidFill>
                  <a:srgbClr val="FFFFFF"/>
                </a:solidFill>
              </a:defRPr>
            </a:lvl9pPr>
          </a:lstStyle>
          <a:p>
            <a:endParaRPr/>
          </a:p>
        </p:txBody>
      </p:sp>
    </p:spTree>
    <p:extLst>
      <p:ext uri="{BB962C8B-B14F-4D97-AF65-F5344CB8AC3E}">
        <p14:creationId xmlns:p14="http://schemas.microsoft.com/office/powerpoint/2010/main" val="4002869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72"/>
        <p:cNvGrpSpPr/>
        <p:nvPr/>
      </p:nvGrpSpPr>
      <p:grpSpPr>
        <a:xfrm>
          <a:off x="0" y="0"/>
          <a:ext cx="0" cy="0"/>
          <a:chOff x="0" y="0"/>
          <a:chExt cx="0" cy="0"/>
        </a:xfrm>
      </p:grpSpPr>
      <p:sp>
        <p:nvSpPr>
          <p:cNvPr id="73" name="Google Shape;73;g12d15da3dd1_1_204"/>
          <p:cNvSpPr/>
          <p:nvPr/>
        </p:nvSpPr>
        <p:spPr>
          <a:xfrm flipH="1">
            <a:off x="-75" y="0"/>
            <a:ext cx="669600" cy="6858000"/>
          </a:xfrm>
          <a:prstGeom prst="rect">
            <a:avLst/>
          </a:prstGeom>
          <a:solidFill>
            <a:srgbClr val="000000">
              <a:alpha val="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g12d15da3dd1_1_204"/>
          <p:cNvSpPr/>
          <p:nvPr/>
        </p:nvSpPr>
        <p:spPr>
          <a:xfrm flipH="1">
            <a:off x="-75" y="0"/>
            <a:ext cx="669600" cy="15200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12d15da3dd1_1_204"/>
          <p:cNvSpPr txBox="1">
            <a:spLocks noGrp="1"/>
          </p:cNvSpPr>
          <p:nvPr>
            <p:ph type="title"/>
          </p:nvPr>
        </p:nvSpPr>
        <p:spPr>
          <a:xfrm>
            <a:off x="844425" y="7463"/>
            <a:ext cx="3552600" cy="15200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
        <p:nvSpPr>
          <p:cNvPr id="76" name="Google Shape;76;g12d15da3dd1_1_204"/>
          <p:cNvSpPr txBox="1">
            <a:spLocks noGrp="1"/>
          </p:cNvSpPr>
          <p:nvPr>
            <p:ph type="body" idx="1"/>
          </p:nvPr>
        </p:nvSpPr>
        <p:spPr>
          <a:xfrm>
            <a:off x="844425" y="2064700"/>
            <a:ext cx="1918800" cy="4300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77" name="Google Shape;77;g12d15da3dd1_1_204"/>
          <p:cNvSpPr txBox="1">
            <a:spLocks noGrp="1"/>
          </p:cNvSpPr>
          <p:nvPr>
            <p:ph type="body" idx="2"/>
          </p:nvPr>
        </p:nvSpPr>
        <p:spPr>
          <a:xfrm>
            <a:off x="2861613" y="2064700"/>
            <a:ext cx="1918800" cy="4300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78" name="Google Shape;78;g12d15da3dd1_1_204"/>
          <p:cNvSpPr txBox="1">
            <a:spLocks noGrp="1"/>
          </p:cNvSpPr>
          <p:nvPr>
            <p:ph type="body" idx="3"/>
          </p:nvPr>
        </p:nvSpPr>
        <p:spPr>
          <a:xfrm>
            <a:off x="4878801" y="2064700"/>
            <a:ext cx="1918800" cy="4300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79" name="Google Shape;79;g12d15da3dd1_1_204"/>
          <p:cNvSpPr txBox="1">
            <a:spLocks noGrp="1"/>
          </p:cNvSpPr>
          <p:nvPr>
            <p:ph type="sldNum" idx="12"/>
          </p:nvPr>
        </p:nvSpPr>
        <p:spPr>
          <a:xfrm>
            <a:off x="-75" y="0"/>
            <a:ext cx="669600" cy="15200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1pPr>
            <a:lvl2pPr marL="0" marR="0" lvl="1"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2pPr>
            <a:lvl3pPr marL="0" marR="0" lvl="2"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3pPr>
            <a:lvl4pPr marL="0" marR="0" lvl="3"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4pPr>
            <a:lvl5pPr marL="0" marR="0" lvl="4"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5pPr>
            <a:lvl6pPr marL="0" marR="0" lvl="5"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6pPr>
            <a:lvl7pPr marL="0" marR="0" lvl="6"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7pPr>
            <a:lvl8pPr marL="0" marR="0" lvl="7"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8pPr>
            <a:lvl9pPr marL="0" marR="0" lvl="8" indent="0" algn="l" rtl="0">
              <a:lnSpc>
                <a:spcPct val="100000"/>
              </a:lnSpc>
              <a:spcBef>
                <a:spcPts val="0"/>
              </a:spcBef>
              <a:spcAft>
                <a:spcPts val="0"/>
              </a:spcAft>
              <a:buClr>
                <a:srgbClr val="000000"/>
              </a:buClr>
              <a:buSzPts val="1400"/>
              <a:buFont typeface="Arial"/>
              <a:buNone/>
              <a:defRPr sz="2400" b="0" i="0" u="none" strike="noStrike" cap="none">
                <a:solidFill>
                  <a:srgbClr val="FFFFFF"/>
                </a:solidFill>
                <a:latin typeface="Dosis"/>
                <a:ea typeface="Dosis"/>
                <a:cs typeface="Dosis"/>
                <a:sym typeface="Dosi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9196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4"/>
        <p:cNvGrpSpPr/>
        <p:nvPr/>
      </p:nvGrpSpPr>
      <p:grpSpPr>
        <a:xfrm>
          <a:off x="0" y="0"/>
          <a:ext cx="0" cy="0"/>
          <a:chOff x="0" y="0"/>
          <a:chExt cx="0" cy="0"/>
        </a:xfrm>
      </p:grpSpPr>
      <p:sp>
        <p:nvSpPr>
          <p:cNvPr id="25" name="Google Shape;25;p25"/>
          <p:cNvSpPr/>
          <p:nvPr/>
        </p:nvSpPr>
        <p:spPr>
          <a:xfrm rot="10800000">
            <a:off x="-150" y="4109599"/>
            <a:ext cx="9144000" cy="916800"/>
          </a:xfrm>
          <a:prstGeom prst="rect">
            <a:avLst/>
          </a:prstGeom>
          <a:solidFill>
            <a:srgbClr val="000000">
              <a:alpha val="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5"/>
          <p:cNvSpPr/>
          <p:nvPr/>
        </p:nvSpPr>
        <p:spPr>
          <a:xfrm flipH="1">
            <a:off x="-150" y="0"/>
            <a:ext cx="9144000" cy="41096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5"/>
          <p:cNvSpPr txBox="1">
            <a:spLocks noGrp="1"/>
          </p:cNvSpPr>
          <p:nvPr>
            <p:ph type="ctrTitle"/>
          </p:nvPr>
        </p:nvSpPr>
        <p:spPr>
          <a:xfrm>
            <a:off x="685800" y="2543544"/>
            <a:ext cx="5008200" cy="1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4800"/>
              <a:buNone/>
              <a:defRPr sz="4800">
                <a:solidFill>
                  <a:srgbClr val="FFFFFF"/>
                </a:solidFill>
              </a:defRPr>
            </a:lvl1pPr>
            <a:lvl2pPr lvl="1" algn="l">
              <a:lnSpc>
                <a:spcPct val="100000"/>
              </a:lnSpc>
              <a:spcBef>
                <a:spcPts val="0"/>
              </a:spcBef>
              <a:spcAft>
                <a:spcPts val="0"/>
              </a:spcAft>
              <a:buClr>
                <a:srgbClr val="FFFFFF"/>
              </a:buClr>
              <a:buSzPts val="4800"/>
              <a:buNone/>
              <a:defRPr sz="4800">
                <a:solidFill>
                  <a:srgbClr val="FFFFFF"/>
                </a:solidFill>
              </a:defRPr>
            </a:lvl2pPr>
            <a:lvl3pPr lvl="2" algn="l">
              <a:lnSpc>
                <a:spcPct val="100000"/>
              </a:lnSpc>
              <a:spcBef>
                <a:spcPts val="0"/>
              </a:spcBef>
              <a:spcAft>
                <a:spcPts val="0"/>
              </a:spcAft>
              <a:buClr>
                <a:srgbClr val="FFFFFF"/>
              </a:buClr>
              <a:buSzPts val="4800"/>
              <a:buNone/>
              <a:defRPr sz="4800">
                <a:solidFill>
                  <a:srgbClr val="FFFFFF"/>
                </a:solidFill>
              </a:defRPr>
            </a:lvl3pPr>
            <a:lvl4pPr lvl="3" algn="l">
              <a:lnSpc>
                <a:spcPct val="100000"/>
              </a:lnSpc>
              <a:spcBef>
                <a:spcPts val="0"/>
              </a:spcBef>
              <a:spcAft>
                <a:spcPts val="0"/>
              </a:spcAft>
              <a:buClr>
                <a:srgbClr val="FFFFFF"/>
              </a:buClr>
              <a:buSzPts val="4800"/>
              <a:buNone/>
              <a:defRPr sz="4800">
                <a:solidFill>
                  <a:srgbClr val="FFFFFF"/>
                </a:solidFill>
              </a:defRPr>
            </a:lvl4pPr>
            <a:lvl5pPr lvl="4" algn="l">
              <a:lnSpc>
                <a:spcPct val="100000"/>
              </a:lnSpc>
              <a:spcBef>
                <a:spcPts val="0"/>
              </a:spcBef>
              <a:spcAft>
                <a:spcPts val="0"/>
              </a:spcAft>
              <a:buClr>
                <a:srgbClr val="FFFFFF"/>
              </a:buClr>
              <a:buSzPts val="4800"/>
              <a:buNone/>
              <a:defRPr sz="4800">
                <a:solidFill>
                  <a:srgbClr val="FFFFFF"/>
                </a:solidFill>
              </a:defRPr>
            </a:lvl5pPr>
            <a:lvl6pPr lvl="5" algn="l">
              <a:lnSpc>
                <a:spcPct val="100000"/>
              </a:lnSpc>
              <a:spcBef>
                <a:spcPts val="0"/>
              </a:spcBef>
              <a:spcAft>
                <a:spcPts val="0"/>
              </a:spcAft>
              <a:buClr>
                <a:srgbClr val="FFFFFF"/>
              </a:buClr>
              <a:buSzPts val="4800"/>
              <a:buNone/>
              <a:defRPr sz="4800">
                <a:solidFill>
                  <a:srgbClr val="FFFFFF"/>
                </a:solidFill>
              </a:defRPr>
            </a:lvl6pPr>
            <a:lvl7pPr lvl="6" algn="l">
              <a:lnSpc>
                <a:spcPct val="100000"/>
              </a:lnSpc>
              <a:spcBef>
                <a:spcPts val="0"/>
              </a:spcBef>
              <a:spcAft>
                <a:spcPts val="0"/>
              </a:spcAft>
              <a:buClr>
                <a:srgbClr val="FFFFFF"/>
              </a:buClr>
              <a:buSzPts val="4800"/>
              <a:buNone/>
              <a:defRPr sz="4800">
                <a:solidFill>
                  <a:srgbClr val="FFFFFF"/>
                </a:solidFill>
              </a:defRPr>
            </a:lvl7pPr>
            <a:lvl8pPr lvl="7" algn="l">
              <a:lnSpc>
                <a:spcPct val="100000"/>
              </a:lnSpc>
              <a:spcBef>
                <a:spcPts val="0"/>
              </a:spcBef>
              <a:spcAft>
                <a:spcPts val="0"/>
              </a:spcAft>
              <a:buClr>
                <a:srgbClr val="FFFFFF"/>
              </a:buClr>
              <a:buSzPts val="4800"/>
              <a:buNone/>
              <a:defRPr sz="4800">
                <a:solidFill>
                  <a:srgbClr val="FFFFFF"/>
                </a:solidFill>
              </a:defRPr>
            </a:lvl8pPr>
            <a:lvl9pPr lvl="8" algn="l">
              <a:lnSpc>
                <a:spcPct val="100000"/>
              </a:lnSpc>
              <a:spcBef>
                <a:spcPts val="0"/>
              </a:spcBef>
              <a:spcAft>
                <a:spcPts val="0"/>
              </a:spcAft>
              <a:buClr>
                <a:srgbClr val="FFFFFF"/>
              </a:buClr>
              <a:buSzPts val="4800"/>
              <a:buNone/>
              <a:defRPr sz="4800">
                <a:solidFill>
                  <a:srgbClr val="FFFFFF"/>
                </a:solidFill>
              </a:defRPr>
            </a:lvl9pPr>
          </a:lstStyle>
          <a:p>
            <a:endParaRPr/>
          </a:p>
        </p:txBody>
      </p:sp>
      <p:sp>
        <p:nvSpPr>
          <p:cNvPr id="28" name="Google Shape;28;p25"/>
          <p:cNvSpPr txBox="1">
            <a:spLocks noGrp="1"/>
          </p:cNvSpPr>
          <p:nvPr>
            <p:ph type="subTitle" idx="1"/>
          </p:nvPr>
        </p:nvSpPr>
        <p:spPr>
          <a:xfrm>
            <a:off x="685800" y="4109667"/>
            <a:ext cx="5008200" cy="916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415665"/>
              </a:buClr>
              <a:buSzPts val="1800"/>
              <a:buNone/>
              <a:defRPr sz="1800"/>
            </a:lvl1pPr>
            <a:lvl2pPr lvl="1" algn="l">
              <a:lnSpc>
                <a:spcPct val="100000"/>
              </a:lnSpc>
              <a:spcBef>
                <a:spcPts val="0"/>
              </a:spcBef>
              <a:spcAft>
                <a:spcPts val="0"/>
              </a:spcAft>
              <a:buClr>
                <a:srgbClr val="415665"/>
              </a:buClr>
              <a:buSzPts val="1800"/>
              <a:buNone/>
              <a:defRPr sz="1800"/>
            </a:lvl2pPr>
            <a:lvl3pPr lvl="2" algn="l">
              <a:lnSpc>
                <a:spcPct val="100000"/>
              </a:lnSpc>
              <a:spcBef>
                <a:spcPts val="0"/>
              </a:spcBef>
              <a:spcAft>
                <a:spcPts val="0"/>
              </a:spcAft>
              <a:buClr>
                <a:srgbClr val="415665"/>
              </a:buClr>
              <a:buSzPts val="1800"/>
              <a:buNone/>
              <a:defRPr sz="1800"/>
            </a:lvl3pPr>
            <a:lvl4pPr lvl="3" algn="l">
              <a:lnSpc>
                <a:spcPct val="100000"/>
              </a:lnSpc>
              <a:spcBef>
                <a:spcPts val="0"/>
              </a:spcBef>
              <a:spcAft>
                <a:spcPts val="0"/>
              </a:spcAft>
              <a:buClr>
                <a:srgbClr val="415665"/>
              </a:buClr>
              <a:buSzPts val="1800"/>
              <a:buNone/>
              <a:defRPr/>
            </a:lvl4pPr>
            <a:lvl5pPr lvl="4" algn="l">
              <a:lnSpc>
                <a:spcPct val="100000"/>
              </a:lnSpc>
              <a:spcBef>
                <a:spcPts val="0"/>
              </a:spcBef>
              <a:spcAft>
                <a:spcPts val="0"/>
              </a:spcAft>
              <a:buClr>
                <a:srgbClr val="415665"/>
              </a:buClr>
              <a:buSzPts val="1800"/>
              <a:buNone/>
              <a:defRPr/>
            </a:lvl5pPr>
            <a:lvl6pPr lvl="5" algn="l">
              <a:lnSpc>
                <a:spcPct val="100000"/>
              </a:lnSpc>
              <a:spcBef>
                <a:spcPts val="0"/>
              </a:spcBef>
              <a:spcAft>
                <a:spcPts val="0"/>
              </a:spcAft>
              <a:buClr>
                <a:srgbClr val="415665"/>
              </a:buClr>
              <a:buSzPts val="1800"/>
              <a:buNone/>
              <a:defRPr/>
            </a:lvl6pPr>
            <a:lvl7pPr lvl="6" algn="l">
              <a:lnSpc>
                <a:spcPct val="100000"/>
              </a:lnSpc>
              <a:spcBef>
                <a:spcPts val="0"/>
              </a:spcBef>
              <a:spcAft>
                <a:spcPts val="0"/>
              </a:spcAft>
              <a:buClr>
                <a:srgbClr val="415665"/>
              </a:buClr>
              <a:buSzPts val="1800"/>
              <a:buNone/>
              <a:defRPr/>
            </a:lvl7pPr>
            <a:lvl8pPr lvl="7" algn="l">
              <a:lnSpc>
                <a:spcPct val="100000"/>
              </a:lnSpc>
              <a:spcBef>
                <a:spcPts val="0"/>
              </a:spcBef>
              <a:spcAft>
                <a:spcPts val="0"/>
              </a:spcAft>
              <a:buClr>
                <a:srgbClr val="415665"/>
              </a:buClr>
              <a:buSzPts val="1800"/>
              <a:buNone/>
              <a:defRPr/>
            </a:lvl8pPr>
            <a:lvl9pPr lvl="8" algn="l">
              <a:lnSpc>
                <a:spcPct val="100000"/>
              </a:lnSpc>
              <a:spcBef>
                <a:spcPts val="0"/>
              </a:spcBef>
              <a:spcAft>
                <a:spcPts val="0"/>
              </a:spcAft>
              <a:buClr>
                <a:srgbClr val="415665"/>
              </a:buClr>
              <a:buSzPts val="1800"/>
              <a:buNone/>
              <a:defRPr/>
            </a:lvl9pPr>
          </a:lstStyle>
          <a:p>
            <a:endParaRPr/>
          </a:p>
        </p:txBody>
      </p:sp>
      <p:sp>
        <p:nvSpPr>
          <p:cNvPr id="29" name="Google Shape;29;p25"/>
          <p:cNvSpPr txBox="1">
            <a:spLocks noGrp="1"/>
          </p:cNvSpPr>
          <p:nvPr>
            <p:ph type="sldNum" idx="12"/>
          </p:nvPr>
        </p:nvSpPr>
        <p:spPr>
          <a:xfrm>
            <a:off x="-75" y="4560000"/>
            <a:ext cx="669600" cy="2298000"/>
          </a:xfrm>
          <a:prstGeom prst="rect">
            <a:avLst/>
          </a:prstGeom>
          <a:noFill/>
          <a:ln>
            <a:noFill/>
          </a:ln>
        </p:spPr>
        <p:txBody>
          <a:bodyPr spcFirstLastPara="1" wrap="square" lIns="91425" tIns="91425" rIns="91425" bIns="91425" anchor="b" anchorCtr="0">
            <a:noAutofit/>
          </a:bodyPr>
          <a:lstStyle>
            <a:lvl1pPr marL="0" marR="0" lvl="0"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1pPr>
            <a:lvl2pPr marL="0" marR="0" lvl="1"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2pPr>
            <a:lvl3pPr marL="0" marR="0" lvl="2"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3pPr>
            <a:lvl4pPr marL="0" marR="0" lvl="3"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4pPr>
            <a:lvl5pPr marL="0" marR="0" lvl="4"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5pPr>
            <a:lvl6pPr marL="0" marR="0" lvl="5"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6pPr>
            <a:lvl7pPr marL="0" marR="0" lvl="6"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7pPr>
            <a:lvl8pPr marL="0" marR="0" lvl="7"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8pPr>
            <a:lvl9pPr marL="0" marR="0" lvl="8" indent="0" algn="l">
              <a:lnSpc>
                <a:spcPct val="100000"/>
              </a:lnSpc>
              <a:spcBef>
                <a:spcPts val="0"/>
              </a:spcBef>
              <a:spcAft>
                <a:spcPts val="0"/>
              </a:spcAft>
              <a:buClr>
                <a:srgbClr val="0DB7C4"/>
              </a:buClr>
              <a:buSzPts val="1400"/>
              <a:buFont typeface="Arial"/>
              <a:buNone/>
              <a:defRPr sz="2400" b="0" i="0" u="none" strike="noStrike" cap="none">
                <a:solidFill>
                  <a:srgbClr val="0DB7C4"/>
                </a:solidFill>
                <a:latin typeface="Dosis"/>
                <a:ea typeface="Dosis"/>
                <a:cs typeface="Dosis"/>
                <a:sym typeface="Dosis"/>
              </a:defRPr>
            </a:lvl9pPr>
          </a:lstStyle>
          <a:p>
            <a:fld id="{00000000-1234-1234-1234-123412341234}" type="slidenum">
              <a:rPr lang="en-US" smtClean="0"/>
              <a:pPr/>
              <a:t>‹#›</a:t>
            </a:fld>
            <a:endParaRPr lang="en-US" sz="10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184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cxnSp>
        <p:nvCxnSpPr>
          <p:cNvPr id="21" name="Google Shape;21;g11c8b2cf87f_1_11"/>
          <p:cNvCxnSpPr/>
          <p:nvPr/>
        </p:nvCxnSpPr>
        <p:spPr>
          <a:xfrm>
            <a:off x="4359602" y="3756618"/>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g11c8b2cf87f_1_11"/>
          <p:cNvSpPr txBox="1">
            <a:spLocks noGrp="1"/>
          </p:cNvSpPr>
          <p:nvPr>
            <p:ph type="title"/>
          </p:nvPr>
        </p:nvSpPr>
        <p:spPr>
          <a:xfrm>
            <a:off x="480750" y="2353267"/>
            <a:ext cx="8222100" cy="12099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3" name="Google Shape;23;g11c8b2cf87f_1_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cxnSp>
        <p:nvCxnSpPr>
          <p:cNvPr id="25" name="Google Shape;25;g11c8b2cf87f_1_15"/>
          <p:cNvCxnSpPr/>
          <p:nvPr/>
        </p:nvCxnSpPr>
        <p:spPr>
          <a:xfrm>
            <a:off x="492563" y="1680378"/>
            <a:ext cx="424800" cy="0"/>
          </a:xfrm>
          <a:prstGeom prst="straightConnector1">
            <a:avLst/>
          </a:prstGeom>
          <a:noFill/>
          <a:ln w="38100" cap="flat" cmpd="sng">
            <a:solidFill>
              <a:schemeClr val="accent4"/>
            </a:solidFill>
            <a:prstDash val="solid"/>
            <a:round/>
            <a:headEnd type="none" w="sm" len="sm"/>
            <a:tailEnd type="none" w="sm" len="sm"/>
          </a:ln>
        </p:spPr>
      </p:cxnSp>
      <p:sp>
        <p:nvSpPr>
          <p:cNvPr id="26" name="Google Shape;26;g11c8b2cf87f_1_1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g11c8b2cf87f_1_15"/>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8" name="Google Shape;28;g11c8b2cf87f_1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cxnSp>
        <p:nvCxnSpPr>
          <p:cNvPr id="30" name="Google Shape;30;g11c8b2cf87f_1_20"/>
          <p:cNvCxnSpPr/>
          <p:nvPr/>
        </p:nvCxnSpPr>
        <p:spPr>
          <a:xfrm>
            <a:off x="492563" y="1680378"/>
            <a:ext cx="424800" cy="0"/>
          </a:xfrm>
          <a:prstGeom prst="straightConnector1">
            <a:avLst/>
          </a:prstGeom>
          <a:noFill/>
          <a:ln w="38100" cap="flat" cmpd="sng">
            <a:solidFill>
              <a:schemeClr val="accent4"/>
            </a:solidFill>
            <a:prstDash val="solid"/>
            <a:round/>
            <a:headEnd type="none" w="sm" len="sm"/>
            <a:tailEnd type="none" w="sm" len="sm"/>
          </a:ln>
        </p:spPr>
      </p:cxnSp>
      <p:sp>
        <p:nvSpPr>
          <p:cNvPr id="31" name="Google Shape;31;g11c8b2cf87f_1_20"/>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g11c8b2cf87f_1_20"/>
          <p:cNvSpPr txBox="1">
            <a:spLocks noGrp="1"/>
          </p:cNvSpPr>
          <p:nvPr>
            <p:ph type="body" idx="1"/>
          </p:nvPr>
        </p:nvSpPr>
        <p:spPr>
          <a:xfrm>
            <a:off x="387900" y="1986433"/>
            <a:ext cx="3999900" cy="410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g11c8b2cf87f_1_20"/>
          <p:cNvSpPr txBox="1">
            <a:spLocks noGrp="1"/>
          </p:cNvSpPr>
          <p:nvPr>
            <p:ph type="body" idx="2"/>
          </p:nvPr>
        </p:nvSpPr>
        <p:spPr>
          <a:xfrm>
            <a:off x="4756200" y="1986433"/>
            <a:ext cx="3999900" cy="410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g11c8b2cf87f_1_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g11c8b2cf87f_1_2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 name="Google Shape;37;g11c8b2cf87f_1_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cxnSp>
        <p:nvCxnSpPr>
          <p:cNvPr id="39" name="Google Shape;39;g11c8b2cf87f_1_29"/>
          <p:cNvCxnSpPr/>
          <p:nvPr/>
        </p:nvCxnSpPr>
        <p:spPr>
          <a:xfrm>
            <a:off x="489218" y="1883036"/>
            <a:ext cx="331500" cy="0"/>
          </a:xfrm>
          <a:prstGeom prst="straightConnector1">
            <a:avLst/>
          </a:prstGeom>
          <a:noFill/>
          <a:ln w="38100" cap="flat" cmpd="sng">
            <a:solidFill>
              <a:schemeClr val="accent4"/>
            </a:solidFill>
            <a:prstDash val="solid"/>
            <a:round/>
            <a:headEnd type="none" w="sm" len="sm"/>
            <a:tailEnd type="none" w="sm" len="sm"/>
          </a:ln>
        </p:spPr>
      </p:cxnSp>
      <p:sp>
        <p:nvSpPr>
          <p:cNvPr id="40" name="Google Shape;40;g11c8b2cf87f_1_29"/>
          <p:cNvSpPr txBox="1">
            <a:spLocks noGrp="1"/>
          </p:cNvSpPr>
          <p:nvPr>
            <p:ph type="title"/>
          </p:nvPr>
        </p:nvSpPr>
        <p:spPr>
          <a:xfrm>
            <a:off x="3879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g11c8b2cf87f_1_29"/>
          <p:cNvSpPr txBox="1">
            <a:spLocks noGrp="1"/>
          </p:cNvSpPr>
          <p:nvPr>
            <p:ph type="body" idx="1"/>
          </p:nvPr>
        </p:nvSpPr>
        <p:spPr>
          <a:xfrm>
            <a:off x="387900" y="2125367"/>
            <a:ext cx="2808000" cy="3574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g11c8b2cf87f_1_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g11c8b2cf87f_1_34"/>
          <p:cNvSpPr txBox="1">
            <a:spLocks noGrp="1"/>
          </p:cNvSpPr>
          <p:nvPr>
            <p:ph type="title"/>
          </p:nvPr>
        </p:nvSpPr>
        <p:spPr>
          <a:xfrm>
            <a:off x="490250" y="701800"/>
            <a:ext cx="5618700" cy="5454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g11c8b2cf87f_1_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g11c8b2cf87f_1_37"/>
          <p:cNvSpPr/>
          <p:nvPr/>
        </p:nvSpPr>
        <p:spPr>
          <a:xfrm>
            <a:off x="4572000" y="-100"/>
            <a:ext cx="4572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g11c8b2cf87f_1_37"/>
          <p:cNvCxnSpPr/>
          <p:nvPr/>
        </p:nvCxnSpPr>
        <p:spPr>
          <a:xfrm>
            <a:off x="5029675" y="5994004"/>
            <a:ext cx="540900" cy="0"/>
          </a:xfrm>
          <a:prstGeom prst="straightConnector1">
            <a:avLst/>
          </a:prstGeom>
          <a:noFill/>
          <a:ln w="38100" cap="flat" cmpd="sng">
            <a:solidFill>
              <a:schemeClr val="accent5"/>
            </a:solidFill>
            <a:prstDash val="solid"/>
            <a:round/>
            <a:headEnd type="none" w="sm" len="sm"/>
            <a:tailEnd type="none" w="sm" len="sm"/>
          </a:ln>
        </p:spPr>
      </p:cxnSp>
      <p:sp>
        <p:nvSpPr>
          <p:cNvPr id="49" name="Google Shape;49;g11c8b2cf87f_1_37"/>
          <p:cNvSpPr txBox="1">
            <a:spLocks noGrp="1"/>
          </p:cNvSpPr>
          <p:nvPr>
            <p:ph type="title"/>
          </p:nvPr>
        </p:nvSpPr>
        <p:spPr>
          <a:xfrm>
            <a:off x="265500" y="1612100"/>
            <a:ext cx="4045200" cy="20085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50" name="Google Shape;50;g11c8b2cf87f_1_37"/>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1" name="Google Shape;51;g11c8b2cf87f_1_37"/>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2" name="Google Shape;52;g11c8b2cf87f_1_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g11c8b2cf87f_1_44"/>
          <p:cNvSpPr txBox="1">
            <a:spLocks noGrp="1"/>
          </p:cNvSpPr>
          <p:nvPr>
            <p:ph type="body" idx="1"/>
          </p:nvPr>
        </p:nvSpPr>
        <p:spPr>
          <a:xfrm>
            <a:off x="319500" y="5644967"/>
            <a:ext cx="5998800" cy="7983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5" name="Google Shape;55;g11c8b2cf87f_1_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9"/>
        <p:cNvGrpSpPr/>
        <p:nvPr/>
      </p:nvGrpSpPr>
      <p:grpSpPr>
        <a:xfrm>
          <a:off x="0" y="0"/>
          <a:ext cx="0" cy="0"/>
          <a:chOff x="0" y="0"/>
          <a:chExt cx="0" cy="0"/>
        </a:xfrm>
      </p:grpSpPr>
      <p:sp>
        <p:nvSpPr>
          <p:cNvPr id="10" name="Google Shape;10;g11c8b2cf87f_1_0"/>
          <p:cNvSpPr txBox="1">
            <a:spLocks noGrp="1"/>
          </p:cNvSpPr>
          <p:nvPr>
            <p:ph type="title"/>
          </p:nvPr>
        </p:nvSpPr>
        <p:spPr>
          <a:xfrm>
            <a:off x="387900" y="610700"/>
            <a:ext cx="8368200" cy="914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11" name="Google Shape;11;g11c8b2cf87f_1_0"/>
          <p:cNvSpPr txBox="1">
            <a:spLocks noGrp="1"/>
          </p:cNvSpPr>
          <p:nvPr>
            <p:ph type="body" idx="1"/>
          </p:nvPr>
        </p:nvSpPr>
        <p:spPr>
          <a:xfrm>
            <a:off x="387900" y="1986432"/>
            <a:ext cx="8368200" cy="410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12" name="Google Shape;12;g11c8b2cf87f_1_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04.jp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6.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1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Computational_chemistry"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C1CRrtkWwu0"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hyperlink" Target="https://youtu.be/TNKWgcFPHqw"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ONGdehkB8jU" TargetMode="External"/><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67.jpg"/></Relationships>
</file>

<file path=ppt/slides/_rels/slide9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
          <p:cNvSpPr txBox="1">
            <a:spLocks noGrp="1"/>
          </p:cNvSpPr>
          <p:nvPr>
            <p:ph type="subTitle" idx="1"/>
          </p:nvPr>
        </p:nvSpPr>
        <p:spPr>
          <a:xfrm>
            <a:off x="561325" y="4492977"/>
            <a:ext cx="6829853" cy="1326820"/>
          </a:xfrm>
          <a:prstGeom prst="rect">
            <a:avLst/>
          </a:prstGeom>
          <a:solidFill>
            <a:schemeClr val="dk2"/>
          </a:solidFill>
          <a:ln>
            <a:noFill/>
          </a:ln>
        </p:spPr>
        <p:txBody>
          <a:bodyPr spcFirstLastPara="1" wrap="square" lIns="91425" tIns="45700" rIns="91425" bIns="45700" anchor="t" anchorCtr="0">
            <a:normAutofit/>
          </a:bodyPr>
          <a:lstStyle/>
          <a:p>
            <a:pPr marL="0" lvl="0" indent="0" algn="ctr" rtl="0">
              <a:spcBef>
                <a:spcPts val="0"/>
              </a:spcBef>
              <a:spcAft>
                <a:spcPts val="0"/>
              </a:spcAft>
              <a:buSzPct val="56666"/>
              <a:buNone/>
            </a:pPr>
            <a:r>
              <a:rPr lang="en-US" dirty="0"/>
              <a:t>PRESENTED BY-</a:t>
            </a:r>
            <a:endParaRPr dirty="0"/>
          </a:p>
          <a:p>
            <a:pPr marL="0" lvl="0" indent="0" algn="ctr" rtl="0">
              <a:spcBef>
                <a:spcPts val="320"/>
              </a:spcBef>
              <a:spcAft>
                <a:spcPts val="0"/>
              </a:spcAft>
              <a:buSzPct val="56666"/>
              <a:buNone/>
            </a:pPr>
            <a:r>
              <a:rPr lang="en-US" dirty="0" smtClean="0"/>
              <a:t>Tanim Ahmed</a:t>
            </a:r>
          </a:p>
          <a:p>
            <a:pPr marL="0" lvl="0" indent="0" algn="ctr" rtl="0">
              <a:spcBef>
                <a:spcPts val="320"/>
              </a:spcBef>
              <a:spcAft>
                <a:spcPts val="0"/>
              </a:spcAft>
              <a:buSzPct val="56666"/>
              <a:buNone/>
            </a:pPr>
            <a:r>
              <a:rPr lang="en-US" dirty="0" smtClean="0"/>
              <a:t>Lecturer(CSE),DIU</a:t>
            </a:r>
            <a:endParaRPr dirty="0"/>
          </a:p>
        </p:txBody>
      </p:sp>
      <p:sp>
        <p:nvSpPr>
          <p:cNvPr id="74" name="Google Shape;74;p1"/>
          <p:cNvSpPr txBox="1">
            <a:spLocks noGrp="1"/>
          </p:cNvSpPr>
          <p:nvPr>
            <p:ph type="ctrTitle"/>
          </p:nvPr>
        </p:nvSpPr>
        <p:spPr>
          <a:xfrm>
            <a:off x="1715911" y="993421"/>
            <a:ext cx="7428089" cy="1557867"/>
          </a:xfrm>
          <a:prstGeom prst="rect">
            <a:avLst/>
          </a:prstGeom>
          <a:solidFill>
            <a:schemeClr val="accent5"/>
          </a:solid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accent1"/>
              </a:buClr>
              <a:buSzPts val="4200"/>
              <a:buFont typeface="Georgia"/>
              <a:buNone/>
            </a:pPr>
            <a:r>
              <a:rPr lang="en-US" dirty="0"/>
              <a:t>CSE115:</a:t>
            </a:r>
            <a:r>
              <a:rPr lang="en-US" b="1" dirty="0"/>
              <a:t>Introduction to Biology and Chemistry for Computation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286452" y="257650"/>
            <a:ext cx="8534400" cy="759000"/>
          </a:xfrm>
          <a:prstGeom prst="rect">
            <a:avLst/>
          </a:prstGeom>
          <a:solidFill>
            <a:schemeClr val="accent1"/>
          </a:solid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a:t>Computers in Biology</a:t>
            </a:r>
            <a:endParaRPr/>
          </a:p>
        </p:txBody>
      </p:sp>
      <p:sp>
        <p:nvSpPr>
          <p:cNvPr id="134" name="Google Shape;134;p10"/>
          <p:cNvSpPr txBox="1">
            <a:spLocks noGrp="1"/>
          </p:cNvSpPr>
          <p:nvPr>
            <p:ph type="body" idx="1"/>
          </p:nvPr>
        </p:nvSpPr>
        <p:spPr>
          <a:xfrm>
            <a:off x="165100" y="1331225"/>
            <a:ext cx="8503800" cy="4749900"/>
          </a:xfrm>
          <a:prstGeom prst="rect">
            <a:avLst/>
          </a:prstGeom>
          <a:solidFill>
            <a:schemeClr val="accen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DNA sequencing</a:t>
            </a:r>
            <a:endParaRPr/>
          </a:p>
          <a:p>
            <a:pPr marL="274320" lvl="0" indent="-274320" algn="l" rtl="0">
              <a:spcBef>
                <a:spcPts val="540"/>
              </a:spcBef>
              <a:spcAft>
                <a:spcPts val="0"/>
              </a:spcAft>
              <a:buSzPts val="2295"/>
              <a:buChar char="●"/>
            </a:pPr>
            <a:r>
              <a:rPr lang="en-US"/>
              <a:t>Sequence Alignment</a:t>
            </a:r>
            <a:endParaRPr/>
          </a:p>
          <a:p>
            <a:pPr marL="274320" lvl="0" indent="-274320" algn="l" rtl="0">
              <a:spcBef>
                <a:spcPts val="540"/>
              </a:spcBef>
              <a:spcAft>
                <a:spcPts val="0"/>
              </a:spcAft>
              <a:buSzPts val="2295"/>
              <a:buChar char="●"/>
            </a:pPr>
            <a:r>
              <a:rPr lang="en-US"/>
              <a:t>Gene duplication </a:t>
            </a:r>
            <a:endParaRPr/>
          </a:p>
          <a:p>
            <a:pPr marL="274320" lvl="0" indent="-274320" algn="l" rtl="0">
              <a:spcBef>
                <a:spcPts val="540"/>
              </a:spcBef>
              <a:spcAft>
                <a:spcPts val="0"/>
              </a:spcAft>
              <a:buSzPts val="2295"/>
              <a:buChar char="●"/>
            </a:pPr>
            <a:r>
              <a:rPr lang="en-US"/>
              <a:t>DNA database searching</a:t>
            </a:r>
            <a:endParaRPr/>
          </a:p>
          <a:p>
            <a:pPr marL="274320" lvl="0" indent="-274320" algn="l" rtl="0">
              <a:spcBef>
                <a:spcPts val="540"/>
              </a:spcBef>
              <a:spcAft>
                <a:spcPts val="0"/>
              </a:spcAft>
              <a:buSzPts val="2295"/>
              <a:buChar char="●"/>
            </a:pPr>
            <a:r>
              <a:rPr lang="en-US"/>
              <a:t>Gene Therapy</a:t>
            </a:r>
            <a:endParaRPr/>
          </a:p>
          <a:p>
            <a:pPr marL="274320" lvl="0" indent="-274320" algn="l" rtl="0">
              <a:spcBef>
                <a:spcPts val="540"/>
              </a:spcBef>
              <a:spcAft>
                <a:spcPts val="0"/>
              </a:spcAft>
              <a:buSzPts val="2295"/>
              <a:buChar char="●"/>
            </a:pPr>
            <a:r>
              <a:rPr lang="en-US"/>
              <a:t>Drug development</a:t>
            </a:r>
            <a:endParaRPr/>
          </a:p>
          <a:p>
            <a:pPr marL="274320" lvl="0" indent="-128587" algn="l" rtl="0">
              <a:spcBef>
                <a:spcPts val="540"/>
              </a:spcBef>
              <a:spcAft>
                <a:spcPts val="0"/>
              </a:spcAft>
              <a:buSzPts val="2295"/>
              <a:buNone/>
            </a:pPr>
            <a:endParaRPr/>
          </a:p>
          <a:p>
            <a:pPr marL="274320" lvl="0" indent="-274320" algn="l" rtl="0">
              <a:spcBef>
                <a:spcPts val="540"/>
              </a:spcBef>
              <a:spcAft>
                <a:spcPts val="0"/>
              </a:spcAft>
              <a:buSzPts val="2295"/>
              <a:buNone/>
            </a:pPr>
            <a:endParaRPr/>
          </a:p>
          <a:p>
            <a:pPr marL="274320" lvl="0" indent="-128587" algn="l" rtl="0">
              <a:spcBef>
                <a:spcPts val="540"/>
              </a:spcBef>
              <a:spcAft>
                <a:spcPts val="1200"/>
              </a:spcAft>
              <a:buSzPts val="2295"/>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7" descr="preencoded.png"/>
          <p:cNvPicPr preferRelativeResize="0"/>
          <p:nvPr/>
        </p:nvPicPr>
        <p:blipFill rotWithShape="1">
          <a:blip r:embed="rId3">
            <a:alphaModFix/>
          </a:blip>
          <a:srcRect/>
          <a:stretch/>
        </p:blipFill>
        <p:spPr>
          <a:xfrm>
            <a:off x="1" y="1"/>
            <a:ext cx="9144000" cy="6858000"/>
          </a:xfrm>
          <a:prstGeom prst="rect">
            <a:avLst/>
          </a:prstGeom>
          <a:noFill/>
          <a:ln>
            <a:noFill/>
          </a:ln>
        </p:spPr>
      </p:pic>
    </p:spTree>
    <p:extLst>
      <p:ext uri="{BB962C8B-B14F-4D97-AF65-F5344CB8AC3E}">
        <p14:creationId xmlns:p14="http://schemas.microsoft.com/office/powerpoint/2010/main" val="4188648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8" descr="preencoded.png"/>
          <p:cNvPicPr preferRelativeResize="0"/>
          <p:nvPr/>
        </p:nvPicPr>
        <p:blipFill rotWithShape="1">
          <a:blip r:embed="rId3">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8002867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9" descr="preencoded.png"/>
          <p:cNvPicPr preferRelativeResize="0"/>
          <p:nvPr/>
        </p:nvPicPr>
        <p:blipFill rotWithShape="1">
          <a:blip r:embed="rId3">
            <a:alphaModFix/>
          </a:blip>
          <a:srcRect/>
          <a:stretch/>
        </p:blipFill>
        <p:spPr>
          <a:xfrm>
            <a:off x="0" y="-1"/>
            <a:ext cx="9144000" cy="6858001"/>
          </a:xfrm>
          <a:prstGeom prst="rect">
            <a:avLst/>
          </a:prstGeom>
          <a:noFill/>
          <a:ln>
            <a:noFill/>
          </a:ln>
        </p:spPr>
      </p:pic>
    </p:spTree>
    <p:extLst>
      <p:ext uri="{BB962C8B-B14F-4D97-AF65-F5344CB8AC3E}">
        <p14:creationId xmlns:p14="http://schemas.microsoft.com/office/powerpoint/2010/main" val="213730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0" descr="preencoded.png"/>
          <p:cNvPicPr preferRelativeResize="0"/>
          <p:nvPr/>
        </p:nvPicPr>
        <p:blipFill rotWithShape="1">
          <a:blip r:embed="rId3">
            <a:alphaModFix/>
          </a:blip>
          <a:srcRect/>
          <a:stretch/>
        </p:blipFill>
        <p:spPr>
          <a:xfrm>
            <a:off x="0" y="0"/>
            <a:ext cx="9152128" cy="6864096"/>
          </a:xfrm>
          <a:prstGeom prst="rect">
            <a:avLst/>
          </a:prstGeom>
          <a:noFill/>
          <a:ln>
            <a:noFill/>
          </a:ln>
        </p:spPr>
      </p:pic>
    </p:spTree>
    <p:extLst>
      <p:ext uri="{BB962C8B-B14F-4D97-AF65-F5344CB8AC3E}">
        <p14:creationId xmlns:p14="http://schemas.microsoft.com/office/powerpoint/2010/main" val="637714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1" descr="preencoded.png"/>
          <p:cNvPicPr preferRelativeResize="0"/>
          <p:nvPr/>
        </p:nvPicPr>
        <p:blipFill rotWithShape="1">
          <a:blip r:embed="rId3">
            <a:alphaModFix/>
          </a:blip>
          <a:srcRect/>
          <a:stretch/>
        </p:blipFill>
        <p:spPr>
          <a:xfrm>
            <a:off x="0" y="0"/>
            <a:ext cx="9152128" cy="6864096"/>
          </a:xfrm>
          <a:prstGeom prst="rect">
            <a:avLst/>
          </a:prstGeom>
          <a:noFill/>
          <a:ln>
            <a:noFill/>
          </a:ln>
        </p:spPr>
      </p:pic>
    </p:spTree>
    <p:extLst>
      <p:ext uri="{BB962C8B-B14F-4D97-AF65-F5344CB8AC3E}">
        <p14:creationId xmlns:p14="http://schemas.microsoft.com/office/powerpoint/2010/main" val="1461978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2" descr="preencoded.png"/>
          <p:cNvPicPr preferRelativeResize="0"/>
          <p:nvPr/>
        </p:nvPicPr>
        <p:blipFill rotWithShape="1">
          <a:blip r:embed="rId3">
            <a:alphaModFix/>
          </a:blip>
          <a:srcRect/>
          <a:stretch/>
        </p:blipFill>
        <p:spPr>
          <a:xfrm>
            <a:off x="-8128" y="-6096"/>
            <a:ext cx="9152128" cy="6864096"/>
          </a:xfrm>
          <a:prstGeom prst="rect">
            <a:avLst/>
          </a:prstGeom>
          <a:noFill/>
          <a:ln>
            <a:noFill/>
          </a:ln>
        </p:spPr>
      </p:pic>
    </p:spTree>
    <p:extLst>
      <p:ext uri="{BB962C8B-B14F-4D97-AF65-F5344CB8AC3E}">
        <p14:creationId xmlns:p14="http://schemas.microsoft.com/office/powerpoint/2010/main" val="3917425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3"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2246045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4"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1372056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5"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210398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16"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366478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1"/>
          <p:cNvPicPr preferRelativeResize="0"/>
          <p:nvPr/>
        </p:nvPicPr>
        <p:blipFill rotWithShape="1">
          <a:blip r:embed="rId3">
            <a:alphaModFix/>
          </a:blip>
          <a:srcRect/>
          <a:stretch/>
        </p:blipFill>
        <p:spPr>
          <a:xfrm>
            <a:off x="294799" y="1188425"/>
            <a:ext cx="8686802" cy="42957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7" descr="preencoded.png"/>
          <p:cNvPicPr preferRelativeResize="0"/>
          <p:nvPr/>
        </p:nvPicPr>
        <p:blipFill rotWithShape="1">
          <a:blip r:embed="rId3">
            <a:alphaModFix/>
          </a:blip>
          <a:srcRect/>
          <a:stretch/>
        </p:blipFill>
        <p:spPr>
          <a:xfrm>
            <a:off x="93473" y="1"/>
            <a:ext cx="9152129" cy="6864097"/>
          </a:xfrm>
          <a:prstGeom prst="rect">
            <a:avLst/>
          </a:prstGeom>
          <a:noFill/>
          <a:ln>
            <a:noFill/>
          </a:ln>
        </p:spPr>
      </p:pic>
    </p:spTree>
    <p:extLst>
      <p:ext uri="{BB962C8B-B14F-4D97-AF65-F5344CB8AC3E}">
        <p14:creationId xmlns:p14="http://schemas.microsoft.com/office/powerpoint/2010/main" val="267123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8" descr="preencoded.png"/>
          <p:cNvPicPr preferRelativeResize="0"/>
          <p:nvPr/>
        </p:nvPicPr>
        <p:blipFill rotWithShape="1">
          <a:blip r:embed="rId3">
            <a:alphaModFix/>
          </a:blip>
          <a:srcRect/>
          <a:stretch/>
        </p:blipFill>
        <p:spPr>
          <a:xfrm>
            <a:off x="0" y="-6096"/>
            <a:ext cx="9152128" cy="6864096"/>
          </a:xfrm>
          <a:prstGeom prst="rect">
            <a:avLst/>
          </a:prstGeom>
          <a:noFill/>
          <a:ln>
            <a:noFill/>
          </a:ln>
        </p:spPr>
      </p:pic>
    </p:spTree>
    <p:extLst>
      <p:ext uri="{BB962C8B-B14F-4D97-AF65-F5344CB8AC3E}">
        <p14:creationId xmlns:p14="http://schemas.microsoft.com/office/powerpoint/2010/main" val="25488600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9"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29268726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0"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42216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1" descr="preencoded.png"/>
          <p:cNvPicPr preferRelativeResize="0"/>
          <p:nvPr/>
        </p:nvPicPr>
        <p:blipFill rotWithShape="1">
          <a:blip r:embed="rId3">
            <a:alphaModFix/>
          </a:blip>
          <a:srcRect/>
          <a:stretch/>
        </p:blipFill>
        <p:spPr>
          <a:xfrm>
            <a:off x="0" y="-6096"/>
            <a:ext cx="9152128" cy="6864096"/>
          </a:xfrm>
          <a:prstGeom prst="rect">
            <a:avLst/>
          </a:prstGeom>
          <a:noFill/>
          <a:ln>
            <a:noFill/>
          </a:ln>
        </p:spPr>
      </p:pic>
    </p:spTree>
    <p:extLst>
      <p:ext uri="{BB962C8B-B14F-4D97-AF65-F5344CB8AC3E}">
        <p14:creationId xmlns:p14="http://schemas.microsoft.com/office/powerpoint/2010/main" val="6187087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2"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2676468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3" descr="preencoded.png"/>
          <p:cNvPicPr preferRelativeResize="0"/>
          <p:nvPr/>
        </p:nvPicPr>
        <p:blipFill rotWithShape="1">
          <a:blip r:embed="rId3">
            <a:alphaModFix/>
          </a:blip>
          <a:srcRect/>
          <a:stretch/>
        </p:blipFill>
        <p:spPr>
          <a:xfrm>
            <a:off x="0" y="-6096"/>
            <a:ext cx="9152128" cy="6864096"/>
          </a:xfrm>
          <a:prstGeom prst="rect">
            <a:avLst/>
          </a:prstGeom>
          <a:noFill/>
          <a:ln>
            <a:noFill/>
          </a:ln>
        </p:spPr>
      </p:pic>
    </p:spTree>
    <p:extLst>
      <p:ext uri="{BB962C8B-B14F-4D97-AF65-F5344CB8AC3E}">
        <p14:creationId xmlns:p14="http://schemas.microsoft.com/office/powerpoint/2010/main" val="28825269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4"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40432123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5" descr="preencoded.png"/>
          <p:cNvPicPr preferRelativeResize="0"/>
          <p:nvPr/>
        </p:nvPicPr>
        <p:blipFill rotWithShape="1">
          <a:blip r:embed="rId3">
            <a:alphaModFix/>
          </a:blip>
          <a:srcRect/>
          <a:stretch/>
        </p:blipFill>
        <p:spPr>
          <a:xfrm>
            <a:off x="-8128" y="-6096"/>
            <a:ext cx="9152128" cy="6864096"/>
          </a:xfrm>
          <a:prstGeom prst="rect">
            <a:avLst/>
          </a:prstGeom>
          <a:noFill/>
          <a:ln>
            <a:noFill/>
          </a:ln>
        </p:spPr>
      </p:pic>
    </p:spTree>
    <p:extLst>
      <p:ext uri="{BB962C8B-B14F-4D97-AF65-F5344CB8AC3E}">
        <p14:creationId xmlns:p14="http://schemas.microsoft.com/office/powerpoint/2010/main" val="6512494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6"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1912645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0" y="1360171"/>
            <a:ext cx="4659250" cy="3131819"/>
          </a:xfrm>
          <a:prstGeom prst="rect">
            <a:avLst/>
          </a:prstGeom>
          <a:noFill/>
          <a:ln>
            <a:noFill/>
          </a:ln>
        </p:spPr>
        <p:txBody>
          <a:bodyPr spcFirstLastPara="1" wrap="square" lIns="91425" tIns="91425" rIns="91425" bIns="91425" anchor="b" anchorCtr="0">
            <a:noAutofit/>
          </a:bodyPr>
          <a:lstStyle/>
          <a:p>
            <a:r>
              <a:rPr lang="en-US" sz="1600">
                <a:solidFill>
                  <a:schemeClr val="lt1"/>
                </a:solidFill>
                <a:latin typeface="Dosis"/>
                <a:ea typeface="Dosis"/>
                <a:cs typeface="Dosis"/>
                <a:sym typeface="Dosis"/>
              </a:rPr>
              <a:t>Lecture 1.2</a:t>
            </a:r>
            <a:r>
              <a:rPr lang="en-US" sz="1600">
                <a:solidFill>
                  <a:schemeClr val="lt1"/>
                </a:solidFill>
                <a:latin typeface="Average Sans"/>
                <a:ea typeface="Average Sans"/>
                <a:cs typeface="Average Sans"/>
                <a:sym typeface="Average Sans"/>
              </a:rPr>
              <a:t/>
            </a:r>
            <a:br>
              <a:rPr lang="en-US" sz="1600">
                <a:solidFill>
                  <a:schemeClr val="lt1"/>
                </a:solidFill>
                <a:latin typeface="Average Sans"/>
                <a:ea typeface="Average Sans"/>
                <a:cs typeface="Average Sans"/>
                <a:sym typeface="Average Sans"/>
              </a:rPr>
            </a:br>
            <a:r>
              <a:rPr lang="en-US" sz="1600">
                <a:solidFill>
                  <a:schemeClr val="lt1"/>
                </a:solidFill>
                <a:latin typeface="Average Sans"/>
                <a:ea typeface="Average Sans"/>
                <a:cs typeface="Average Sans"/>
                <a:sym typeface="Average Sans"/>
              </a:rPr>
              <a:t>Role of chemistry in computer science &amp; engineering</a:t>
            </a:r>
            <a:br>
              <a:rPr lang="en-US" sz="1600">
                <a:solidFill>
                  <a:schemeClr val="lt1"/>
                </a:solidFill>
                <a:latin typeface="Average Sans"/>
                <a:ea typeface="Average Sans"/>
                <a:cs typeface="Average Sans"/>
                <a:sym typeface="Average Sans"/>
              </a:rPr>
            </a:br>
            <a:r>
              <a:rPr lang="en-US" sz="1600">
                <a:solidFill>
                  <a:schemeClr val="lt1"/>
                </a:solidFill>
                <a:latin typeface="Average Sans"/>
                <a:ea typeface="Average Sans"/>
                <a:cs typeface="Average Sans"/>
                <a:sym typeface="Average Sans"/>
              </a:rPr>
              <a:t/>
            </a:r>
            <a:br>
              <a:rPr lang="en-US" sz="1600">
                <a:solidFill>
                  <a:schemeClr val="lt1"/>
                </a:solidFill>
                <a:latin typeface="Average Sans"/>
                <a:ea typeface="Average Sans"/>
                <a:cs typeface="Average Sans"/>
                <a:sym typeface="Average Sans"/>
              </a:rPr>
            </a:br>
            <a:r>
              <a:rPr lang="en-US" sz="1400"/>
              <a:t>Presented By-</a:t>
            </a:r>
            <a:br>
              <a:rPr lang="en-US" sz="1400"/>
            </a:br>
            <a:r>
              <a:rPr lang="en-US" sz="1400"/>
              <a:t>Faisal imran</a:t>
            </a:r>
            <a:br>
              <a:rPr lang="en-US" sz="1400"/>
            </a:br>
            <a:r>
              <a:rPr lang="en-US" sz="1400"/>
              <a:t>Assistant Professor, cse, diu</a:t>
            </a:r>
            <a:br>
              <a:rPr lang="en-US" sz="1400"/>
            </a:br>
            <a:r>
              <a:rPr lang="en-US" sz="1400"/>
              <a:t>Email: faisalimran.cse@diu.edu.bd</a:t>
            </a:r>
            <a:br>
              <a:rPr lang="en-US" sz="1400"/>
            </a:br>
            <a:r>
              <a:rPr lang="en-US" sz="1400"/>
              <a:t/>
            </a:r>
            <a:br>
              <a:rPr lang="en-US" sz="1400"/>
            </a:br>
            <a:r>
              <a:rPr lang="en-US" sz="1400"/>
              <a:t>Prepared By-</a:t>
            </a:r>
            <a:br>
              <a:rPr lang="en-US" sz="1400"/>
            </a:br>
            <a:r>
              <a:rPr lang="en-US" sz="1400"/>
              <a:t>Aliza Ahmed Khan,</a:t>
            </a:r>
            <a:br>
              <a:rPr lang="en-US" sz="1400"/>
            </a:br>
            <a:r>
              <a:rPr lang="en-US" sz="1400"/>
              <a:t>Sr. Lecturer,,CSE, DIU</a:t>
            </a:r>
            <a:br>
              <a:rPr lang="en-US" sz="1400"/>
            </a:br>
            <a:r>
              <a:rPr lang="en-US" sz="1400"/>
              <a:t>Email: aliza.cse@diu.edu.bd</a:t>
            </a:r>
            <a:r>
              <a:rPr lang="en-US" sz="800"/>
              <a:t/>
            </a:r>
            <a:br>
              <a:rPr lang="en-US" sz="800"/>
            </a:br>
            <a:endParaRPr sz="1600"/>
          </a:p>
        </p:txBody>
      </p:sp>
      <p:pic>
        <p:nvPicPr>
          <p:cNvPr id="85" name="Google Shape;85;p1"/>
          <p:cNvPicPr preferRelativeResize="0"/>
          <p:nvPr/>
        </p:nvPicPr>
        <p:blipFill rotWithShape="1">
          <a:blip r:embed="rId3">
            <a:alphaModFix/>
          </a:blip>
          <a:srcRect/>
          <a:stretch/>
        </p:blipFill>
        <p:spPr>
          <a:xfrm>
            <a:off x="4659250" y="857250"/>
            <a:ext cx="4484750" cy="4122650"/>
          </a:xfrm>
          <a:prstGeom prst="rect">
            <a:avLst/>
          </a:prstGeom>
          <a:noFill/>
          <a:ln>
            <a:noFill/>
          </a:ln>
        </p:spPr>
      </p:pic>
    </p:spTree>
    <p:extLst>
      <p:ext uri="{BB962C8B-B14F-4D97-AF65-F5344CB8AC3E}">
        <p14:creationId xmlns:p14="http://schemas.microsoft.com/office/powerpoint/2010/main" val="8592389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7"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15555359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8" descr="preencoded.png"/>
          <p:cNvPicPr preferRelativeResize="0"/>
          <p:nvPr/>
        </p:nvPicPr>
        <p:blipFill rotWithShape="1">
          <a:blip r:embed="rId3">
            <a:alphaModFix/>
          </a:blip>
          <a:srcRect/>
          <a:stretch/>
        </p:blipFill>
        <p:spPr>
          <a:xfrm>
            <a:off x="0" y="0"/>
            <a:ext cx="9152128" cy="6864096"/>
          </a:xfrm>
          <a:prstGeom prst="rect">
            <a:avLst/>
          </a:prstGeom>
          <a:noFill/>
          <a:ln>
            <a:noFill/>
          </a:ln>
        </p:spPr>
      </p:pic>
    </p:spTree>
    <p:extLst>
      <p:ext uri="{BB962C8B-B14F-4D97-AF65-F5344CB8AC3E}">
        <p14:creationId xmlns:p14="http://schemas.microsoft.com/office/powerpoint/2010/main" val="691011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9" descr="preencoded.png"/>
          <p:cNvPicPr preferRelativeResize="0"/>
          <p:nvPr/>
        </p:nvPicPr>
        <p:blipFill rotWithShape="1">
          <a:blip r:embed="rId3">
            <a:alphaModFix/>
          </a:blip>
          <a:srcRect/>
          <a:stretch/>
        </p:blipFill>
        <p:spPr>
          <a:xfrm>
            <a:off x="0" y="0"/>
            <a:ext cx="9152128" cy="6864096"/>
          </a:xfrm>
          <a:prstGeom prst="rect">
            <a:avLst/>
          </a:prstGeom>
          <a:noFill/>
          <a:ln>
            <a:noFill/>
          </a:ln>
        </p:spPr>
      </p:pic>
    </p:spTree>
    <p:extLst>
      <p:ext uri="{BB962C8B-B14F-4D97-AF65-F5344CB8AC3E}">
        <p14:creationId xmlns:p14="http://schemas.microsoft.com/office/powerpoint/2010/main" val="13444752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0"/>
          <p:cNvPicPr preferRelativeResize="0"/>
          <p:nvPr/>
        </p:nvPicPr>
        <p:blipFill rotWithShape="1">
          <a:blip r:embed="rId3">
            <a:alphaModFix/>
          </a:blip>
          <a:srcRect/>
          <a:stretch/>
        </p:blipFill>
        <p:spPr>
          <a:xfrm>
            <a:off x="1079239" y="1157264"/>
            <a:ext cx="7092392" cy="5132917"/>
          </a:xfrm>
          <a:prstGeom prst="rect">
            <a:avLst/>
          </a:prstGeom>
          <a:noFill/>
          <a:ln>
            <a:noFill/>
          </a:ln>
        </p:spPr>
      </p:pic>
      <p:sp>
        <p:nvSpPr>
          <p:cNvPr id="263" name="Google Shape;263;p30"/>
          <p:cNvSpPr txBox="1"/>
          <p:nvPr/>
        </p:nvSpPr>
        <p:spPr>
          <a:xfrm>
            <a:off x="1079240" y="567819"/>
            <a:ext cx="5751129" cy="533489"/>
          </a:xfrm>
          <a:prstGeom prst="rect">
            <a:avLst/>
          </a:prstGeom>
          <a:noFill/>
          <a:ln>
            <a:noFill/>
          </a:ln>
        </p:spPr>
        <p:txBody>
          <a:bodyPr spcFirstLastPara="1" wrap="square" lIns="121900" tIns="60933" rIns="121900" bIns="60933" anchor="t" anchorCtr="0">
            <a:spAutoFit/>
          </a:bodyPr>
          <a:lstStyle/>
          <a:p>
            <a:r>
              <a:rPr lang="en-US" sz="2667" b="1">
                <a:solidFill>
                  <a:schemeClr val="dk1"/>
                </a:solidFill>
                <a:latin typeface="Calibri"/>
                <a:ea typeface="Calibri"/>
                <a:cs typeface="Calibri"/>
                <a:sym typeface="Calibri"/>
              </a:rPr>
              <a:t>Multiscale Hierarchy of Modeling</a:t>
            </a:r>
            <a:endParaRPr sz="1867"/>
          </a:p>
        </p:txBody>
      </p:sp>
    </p:spTree>
    <p:extLst>
      <p:ext uri="{BB962C8B-B14F-4D97-AF65-F5344CB8AC3E}">
        <p14:creationId xmlns:p14="http://schemas.microsoft.com/office/powerpoint/2010/main" val="3122585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p:nvPr/>
        </p:nvSpPr>
        <p:spPr>
          <a:xfrm>
            <a:off x="641685" y="504332"/>
            <a:ext cx="5992580" cy="533489"/>
          </a:xfrm>
          <a:prstGeom prst="rect">
            <a:avLst/>
          </a:prstGeom>
          <a:noFill/>
          <a:ln>
            <a:noFill/>
          </a:ln>
        </p:spPr>
        <p:txBody>
          <a:bodyPr spcFirstLastPara="1" wrap="square" lIns="121900" tIns="60933" rIns="121900" bIns="60933" anchor="t" anchorCtr="0">
            <a:spAutoFit/>
          </a:bodyPr>
          <a:lstStyle/>
          <a:p>
            <a:r>
              <a:rPr lang="en-US" sz="2667">
                <a:solidFill>
                  <a:schemeClr val="dk1"/>
                </a:solidFill>
                <a:latin typeface="Calibri"/>
                <a:ea typeface="Calibri"/>
                <a:cs typeface="Calibri"/>
                <a:sym typeface="Calibri"/>
              </a:rPr>
              <a:t>How Big Systems Can We Deal with?</a:t>
            </a:r>
            <a:endParaRPr sz="2667">
              <a:solidFill>
                <a:schemeClr val="dk1"/>
              </a:solidFill>
              <a:latin typeface="Calibri"/>
              <a:ea typeface="Calibri"/>
              <a:cs typeface="Calibri"/>
              <a:sym typeface="Calibri"/>
            </a:endParaRPr>
          </a:p>
        </p:txBody>
      </p:sp>
      <p:sp>
        <p:nvSpPr>
          <p:cNvPr id="269" name="Google Shape;269;p31"/>
          <p:cNvSpPr txBox="1"/>
          <p:nvPr/>
        </p:nvSpPr>
        <p:spPr>
          <a:xfrm>
            <a:off x="641685" y="1457817"/>
            <a:ext cx="8072388" cy="4895851"/>
          </a:xfrm>
          <a:prstGeom prst="rect">
            <a:avLst/>
          </a:prstGeom>
          <a:noFill/>
          <a:ln>
            <a:noFill/>
          </a:ln>
        </p:spPr>
        <p:txBody>
          <a:bodyPr spcFirstLastPara="1" wrap="square" lIns="121900" tIns="60933" rIns="121900" bIns="60933" anchor="t" anchorCtr="0">
            <a:noAutofit/>
          </a:bodyPr>
          <a:lstStyle/>
          <a:p>
            <a:pPr marL="457178" indent="-457178">
              <a:buClr>
                <a:schemeClr val="dk1"/>
              </a:buClr>
              <a:buSzPts val="2000"/>
            </a:pPr>
            <a:r>
              <a:rPr lang="en-US" sz="2667">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Assuming typical computing setup (number of CPUs, memory, disk space, etc.) </a:t>
            </a:r>
            <a:endParaRPr sz="1867"/>
          </a:p>
          <a:p>
            <a:pPr marL="457178" indent="-457178">
              <a:spcBef>
                <a:spcPts val="533"/>
              </a:spcBef>
              <a:buClr>
                <a:schemeClr val="dk1"/>
              </a:buClr>
              <a:buSzPts val="2000"/>
            </a:pPr>
            <a:endParaRPr sz="2667">
              <a:solidFill>
                <a:schemeClr val="dk1"/>
              </a:solidFill>
              <a:latin typeface="Calibri"/>
              <a:ea typeface="Calibri"/>
              <a:cs typeface="Calibri"/>
              <a:sym typeface="Calibri"/>
            </a:endParaRPr>
          </a:p>
          <a:p>
            <a:pPr marL="457178" indent="-457178">
              <a:spcBef>
                <a:spcPts val="533"/>
              </a:spcBef>
              <a:buClr>
                <a:schemeClr val="dk1"/>
              </a:buClr>
              <a:buSzPts val="2000"/>
              <a:buFont typeface="Arial"/>
              <a:buChar char="•"/>
            </a:pPr>
            <a:r>
              <a:rPr lang="en-US" sz="2667">
                <a:solidFill>
                  <a:schemeClr val="dk1"/>
                </a:solidFill>
                <a:latin typeface="Calibri"/>
                <a:ea typeface="Calibri"/>
                <a:cs typeface="Calibri"/>
                <a:sym typeface="Calibri"/>
              </a:rPr>
              <a:t>Ab initio method: </a:t>
            </a:r>
            <a:r>
              <a:rPr lang="en-US" sz="2667" i="1">
                <a:solidFill>
                  <a:schemeClr val="dk1"/>
                </a:solidFill>
                <a:latin typeface="Calibri"/>
                <a:ea typeface="Calibri"/>
                <a:cs typeface="Calibri"/>
                <a:sym typeface="Calibri"/>
              </a:rPr>
              <a:t>~100 atoms</a:t>
            </a:r>
            <a:endParaRPr sz="1867"/>
          </a:p>
          <a:p>
            <a:pPr marL="457178" indent="-457178">
              <a:spcBef>
                <a:spcPts val="533"/>
              </a:spcBef>
              <a:buClr>
                <a:schemeClr val="dk1"/>
              </a:buClr>
              <a:buSzPts val="2000"/>
              <a:buFont typeface="Arial"/>
              <a:buChar char="•"/>
            </a:pPr>
            <a:r>
              <a:rPr lang="en-US" sz="2667">
                <a:solidFill>
                  <a:schemeClr val="dk1"/>
                </a:solidFill>
                <a:latin typeface="Calibri"/>
                <a:ea typeface="Calibri"/>
                <a:cs typeface="Calibri"/>
                <a:sym typeface="Calibri"/>
              </a:rPr>
              <a:t>DFT method: </a:t>
            </a:r>
            <a:r>
              <a:rPr lang="en-US" sz="2667" i="1">
                <a:solidFill>
                  <a:schemeClr val="dk1"/>
                </a:solidFill>
                <a:latin typeface="Calibri"/>
                <a:ea typeface="Calibri"/>
                <a:cs typeface="Calibri"/>
                <a:sym typeface="Calibri"/>
              </a:rPr>
              <a:t>~1000 atoms</a:t>
            </a:r>
            <a:endParaRPr sz="1867"/>
          </a:p>
          <a:p>
            <a:pPr marL="457178" indent="-457178">
              <a:spcBef>
                <a:spcPts val="533"/>
              </a:spcBef>
              <a:buClr>
                <a:schemeClr val="dk1"/>
              </a:buClr>
              <a:buSzPts val="2000"/>
              <a:buFont typeface="Arial"/>
              <a:buChar char="•"/>
            </a:pPr>
            <a:r>
              <a:rPr lang="en-US" sz="2667">
                <a:solidFill>
                  <a:schemeClr val="dk1"/>
                </a:solidFill>
                <a:latin typeface="Calibri"/>
                <a:ea typeface="Calibri"/>
                <a:cs typeface="Calibri"/>
                <a:sym typeface="Calibri"/>
              </a:rPr>
              <a:t>Semi-empirical method: </a:t>
            </a:r>
            <a:r>
              <a:rPr lang="en-US" sz="2667" i="1">
                <a:solidFill>
                  <a:schemeClr val="dk1"/>
                </a:solidFill>
                <a:latin typeface="Calibri"/>
                <a:ea typeface="Calibri"/>
                <a:cs typeface="Calibri"/>
                <a:sym typeface="Calibri"/>
              </a:rPr>
              <a:t>~10,000 atoms</a:t>
            </a:r>
            <a:endParaRPr sz="1867"/>
          </a:p>
          <a:p>
            <a:pPr marL="457178" indent="-457178">
              <a:spcBef>
                <a:spcPts val="533"/>
              </a:spcBef>
              <a:buClr>
                <a:schemeClr val="dk1"/>
              </a:buClr>
              <a:buSzPts val="2000"/>
              <a:buFont typeface="Arial"/>
              <a:buChar char="•"/>
            </a:pPr>
            <a:r>
              <a:rPr lang="en-US" sz="2667">
                <a:solidFill>
                  <a:schemeClr val="dk1"/>
                </a:solidFill>
                <a:latin typeface="Calibri"/>
                <a:ea typeface="Calibri"/>
                <a:cs typeface="Calibri"/>
                <a:sym typeface="Calibri"/>
              </a:rPr>
              <a:t>MM/MD: </a:t>
            </a:r>
            <a:r>
              <a:rPr lang="en-US" sz="2667" i="1">
                <a:solidFill>
                  <a:schemeClr val="dk1"/>
                </a:solidFill>
                <a:latin typeface="Calibri"/>
                <a:ea typeface="Calibri"/>
                <a:cs typeface="Calibri"/>
                <a:sym typeface="Calibri"/>
              </a:rPr>
              <a:t>~100,000 atoms</a:t>
            </a:r>
            <a:endParaRPr sz="1867"/>
          </a:p>
          <a:p>
            <a:pPr marL="457178" indent="-457178">
              <a:spcBef>
                <a:spcPts val="533"/>
              </a:spcBef>
              <a:buClr>
                <a:schemeClr val="dk1"/>
              </a:buClr>
              <a:buSzPts val="2000"/>
            </a:pPr>
            <a:endParaRPr sz="26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63049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2" descr="preencoded.png"/>
          <p:cNvPicPr preferRelativeResize="0"/>
          <p:nvPr/>
        </p:nvPicPr>
        <p:blipFill rotWithShape="1">
          <a:blip r:embed="rId3">
            <a:alphaModFix/>
          </a:blip>
          <a:srcRect/>
          <a:stretch/>
        </p:blipFill>
        <p:spPr>
          <a:xfrm>
            <a:off x="0" y="0"/>
            <a:ext cx="9152128" cy="6864096"/>
          </a:xfrm>
          <a:prstGeom prst="rect">
            <a:avLst/>
          </a:prstGeom>
          <a:noFill/>
          <a:ln>
            <a:noFill/>
          </a:ln>
        </p:spPr>
      </p:pic>
    </p:spTree>
    <p:extLst>
      <p:ext uri="{BB962C8B-B14F-4D97-AF65-F5344CB8AC3E}">
        <p14:creationId xmlns:p14="http://schemas.microsoft.com/office/powerpoint/2010/main" val="31323159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3"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4022744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4" descr="preencoded.png"/>
          <p:cNvPicPr preferRelativeResize="0"/>
          <p:nvPr/>
        </p:nvPicPr>
        <p:blipFill rotWithShape="1">
          <a:blip r:embed="rId3">
            <a:alphaModFix/>
          </a:blip>
          <a:srcRect/>
          <a:stretch/>
        </p:blipFill>
        <p:spPr>
          <a:xfrm>
            <a:off x="-8128" y="-6096"/>
            <a:ext cx="9152128" cy="6864096"/>
          </a:xfrm>
          <a:prstGeom prst="rect">
            <a:avLst/>
          </a:prstGeom>
          <a:noFill/>
          <a:ln>
            <a:noFill/>
          </a:ln>
        </p:spPr>
      </p:pic>
    </p:spTree>
    <p:extLst>
      <p:ext uri="{BB962C8B-B14F-4D97-AF65-F5344CB8AC3E}">
        <p14:creationId xmlns:p14="http://schemas.microsoft.com/office/powerpoint/2010/main" val="27647722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5" descr="preencoded.png"/>
          <p:cNvPicPr preferRelativeResize="0"/>
          <p:nvPr/>
        </p:nvPicPr>
        <p:blipFill rotWithShape="1">
          <a:blip r:embed="rId3">
            <a:alphaModFix/>
          </a:blip>
          <a:srcRect/>
          <a:stretch/>
        </p:blipFill>
        <p:spPr>
          <a:xfrm>
            <a:off x="-8128" y="0"/>
            <a:ext cx="9152128" cy="6864096"/>
          </a:xfrm>
          <a:prstGeom prst="rect">
            <a:avLst/>
          </a:prstGeom>
          <a:noFill/>
          <a:ln>
            <a:noFill/>
          </a:ln>
        </p:spPr>
      </p:pic>
    </p:spTree>
    <p:extLst>
      <p:ext uri="{BB962C8B-B14F-4D97-AF65-F5344CB8AC3E}">
        <p14:creationId xmlns:p14="http://schemas.microsoft.com/office/powerpoint/2010/main" val="886600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6" descr="preencoded.png"/>
          <p:cNvPicPr preferRelativeResize="0"/>
          <p:nvPr/>
        </p:nvPicPr>
        <p:blipFill rotWithShape="1">
          <a:blip r:embed="rId3">
            <a:alphaModFix/>
          </a:blip>
          <a:srcRect/>
          <a:stretch/>
        </p:blipFill>
        <p:spPr>
          <a:xfrm>
            <a:off x="-8128" y="-6096"/>
            <a:ext cx="9152128" cy="6864096"/>
          </a:xfrm>
          <a:prstGeom prst="rect">
            <a:avLst/>
          </a:prstGeom>
          <a:noFill/>
          <a:ln>
            <a:noFill/>
          </a:ln>
        </p:spPr>
      </p:pic>
    </p:spTree>
    <p:extLst>
      <p:ext uri="{BB962C8B-B14F-4D97-AF65-F5344CB8AC3E}">
        <p14:creationId xmlns:p14="http://schemas.microsoft.com/office/powerpoint/2010/main" val="152115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2400250" y="1433200"/>
            <a:ext cx="6321600" cy="635400"/>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91" name="Google Shape;91;p2"/>
          <p:cNvSpPr txBox="1"/>
          <p:nvPr/>
        </p:nvSpPr>
        <p:spPr>
          <a:xfrm>
            <a:off x="2925575" y="2002849"/>
            <a:ext cx="4422300" cy="2160551"/>
          </a:xfrm>
          <a:prstGeom prst="rect">
            <a:avLst/>
          </a:prstGeom>
          <a:noFill/>
          <a:ln>
            <a:noFill/>
          </a:ln>
        </p:spPr>
        <p:txBody>
          <a:bodyPr spcFirstLastPara="1" wrap="square" lIns="91425" tIns="45700" rIns="91425" bIns="45700" anchor="t" anchorCtr="0">
            <a:spAutoFit/>
          </a:bodyPr>
          <a:lstStyle/>
          <a:p>
            <a:pPr marL="457200" indent="-381000">
              <a:lnSpc>
                <a:spcPct val="115000"/>
              </a:lnSpc>
              <a:buClr>
                <a:schemeClr val="dk1"/>
              </a:buClr>
              <a:buSzPts val="2400"/>
              <a:buFont typeface="Average Sans"/>
              <a:buChar char="●"/>
            </a:pPr>
            <a:r>
              <a:rPr lang="en-US" sz="2400">
                <a:solidFill>
                  <a:schemeClr val="dk1"/>
                </a:solidFill>
                <a:latin typeface="Average Sans"/>
                <a:ea typeface="Average Sans"/>
                <a:cs typeface="Average Sans"/>
                <a:sym typeface="Average Sans"/>
              </a:rPr>
              <a:t>Uses and effects of chemistry </a:t>
            </a:r>
            <a:endParaRPr sz="2400">
              <a:solidFill>
                <a:schemeClr val="dk1"/>
              </a:solidFill>
              <a:latin typeface="Average Sans"/>
              <a:ea typeface="Average Sans"/>
              <a:cs typeface="Average Sans"/>
              <a:sym typeface="Average Sans"/>
            </a:endParaRPr>
          </a:p>
          <a:p>
            <a:pPr marL="457200" indent="-381000">
              <a:lnSpc>
                <a:spcPct val="115000"/>
              </a:lnSpc>
              <a:buClr>
                <a:schemeClr val="dk1"/>
              </a:buClr>
              <a:buSzPts val="2400"/>
              <a:buFont typeface="Average Sans"/>
              <a:buChar char="●"/>
            </a:pPr>
            <a:r>
              <a:rPr lang="en-US" sz="2400">
                <a:solidFill>
                  <a:schemeClr val="dk1"/>
                </a:solidFill>
                <a:latin typeface="Average Sans"/>
                <a:ea typeface="Average Sans"/>
                <a:cs typeface="Average Sans"/>
                <a:sym typeface="Average Sans"/>
              </a:rPr>
              <a:t>Benefits of Chemistry</a:t>
            </a:r>
            <a:endParaRPr sz="2400">
              <a:solidFill>
                <a:schemeClr val="dk1"/>
              </a:solidFill>
              <a:latin typeface="Average Sans"/>
              <a:ea typeface="Average Sans"/>
              <a:cs typeface="Average Sans"/>
              <a:sym typeface="Average Sans"/>
            </a:endParaRPr>
          </a:p>
          <a:p>
            <a:pPr marL="457200" indent="-381000">
              <a:lnSpc>
                <a:spcPct val="115000"/>
              </a:lnSpc>
              <a:buClr>
                <a:schemeClr val="dk1"/>
              </a:buClr>
              <a:buSzPts val="2400"/>
              <a:buFont typeface="Average Sans"/>
              <a:buChar char="●"/>
            </a:pPr>
            <a:r>
              <a:rPr lang="en-US" sz="2400">
                <a:solidFill>
                  <a:schemeClr val="dk1"/>
                </a:solidFill>
                <a:latin typeface="Average Sans"/>
                <a:ea typeface="Average Sans"/>
                <a:cs typeface="Average Sans"/>
                <a:sym typeface="Average Sans"/>
              </a:rPr>
              <a:t>Applications of Chemistry</a:t>
            </a:r>
            <a:endParaRPr sz="2400" b="1">
              <a:solidFill>
                <a:schemeClr val="dk1"/>
              </a:solidFill>
              <a:latin typeface="Average Sans"/>
              <a:ea typeface="Average Sans"/>
              <a:cs typeface="Average Sans"/>
              <a:sym typeface="Average Sans"/>
            </a:endParaRPr>
          </a:p>
          <a:p>
            <a:pPr lvl="2">
              <a:buClr>
                <a:schemeClr val="dk2"/>
              </a:buClr>
              <a:buSzPts val="1400"/>
            </a:pPr>
            <a:endParaRPr sz="2400">
              <a:solidFill>
                <a:schemeClr val="dk2"/>
              </a:solidFill>
              <a:latin typeface="Dosis"/>
              <a:ea typeface="Dosis"/>
              <a:cs typeface="Dosis"/>
              <a:sym typeface="Dosis"/>
            </a:endParaRPr>
          </a:p>
        </p:txBody>
      </p:sp>
      <p:pic>
        <p:nvPicPr>
          <p:cNvPr id="92" name="Google Shape;92;p2"/>
          <p:cNvPicPr preferRelativeResize="0"/>
          <p:nvPr/>
        </p:nvPicPr>
        <p:blipFill rotWithShape="1">
          <a:blip r:embed="rId3">
            <a:alphaModFix/>
          </a:blip>
          <a:srcRect/>
          <a:stretch/>
        </p:blipFill>
        <p:spPr>
          <a:xfrm>
            <a:off x="152400" y="2139851"/>
            <a:ext cx="2495550" cy="2172575"/>
          </a:xfrm>
          <a:prstGeom prst="rect">
            <a:avLst/>
          </a:prstGeom>
          <a:noFill/>
          <a:ln>
            <a:noFill/>
          </a:ln>
        </p:spPr>
      </p:pic>
    </p:spTree>
    <p:extLst>
      <p:ext uri="{BB962C8B-B14F-4D97-AF65-F5344CB8AC3E}">
        <p14:creationId xmlns:p14="http://schemas.microsoft.com/office/powerpoint/2010/main" val="817845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7" descr="preencoded.png"/>
          <p:cNvPicPr preferRelativeResize="0"/>
          <p:nvPr/>
        </p:nvPicPr>
        <p:blipFill rotWithShape="1">
          <a:blip r:embed="rId3">
            <a:alphaModFix/>
          </a:blip>
          <a:srcRect/>
          <a:stretch/>
        </p:blipFill>
        <p:spPr>
          <a:xfrm>
            <a:off x="-8128" y="-6096"/>
            <a:ext cx="9152128" cy="6864096"/>
          </a:xfrm>
          <a:prstGeom prst="rect">
            <a:avLst/>
          </a:prstGeom>
          <a:noFill/>
          <a:ln>
            <a:noFill/>
          </a:ln>
        </p:spPr>
      </p:pic>
    </p:spTree>
    <p:extLst>
      <p:ext uri="{BB962C8B-B14F-4D97-AF65-F5344CB8AC3E}">
        <p14:creationId xmlns:p14="http://schemas.microsoft.com/office/powerpoint/2010/main" val="29316144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grpSp>
        <p:nvGrpSpPr>
          <p:cNvPr id="40" name="Google Shape;40;p1"/>
          <p:cNvGrpSpPr/>
          <p:nvPr/>
        </p:nvGrpSpPr>
        <p:grpSpPr>
          <a:xfrm>
            <a:off x="6533473" y="1274981"/>
            <a:ext cx="2120984" cy="4361089"/>
            <a:chOff x="5160100" y="1609475"/>
            <a:chExt cx="975300" cy="2005375"/>
          </a:xfrm>
        </p:grpSpPr>
        <p:sp>
          <p:nvSpPr>
            <p:cNvPr id="41" name="Google Shape;41;p1"/>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a:buSzPts val="1400"/>
              </a:pPr>
              <a:endParaRPr/>
            </a:p>
          </p:txBody>
        </p:sp>
        <p:sp>
          <p:nvSpPr>
            <p:cNvPr id="42" name="Google Shape;42;p1"/>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0A95B0"/>
            </a:solidFill>
            <a:ln>
              <a:noFill/>
            </a:ln>
          </p:spPr>
          <p:txBody>
            <a:bodyPr spcFirstLastPara="1" wrap="square" lIns="91425" tIns="91425" rIns="91425" bIns="91425" anchor="ctr" anchorCtr="0">
              <a:noAutofit/>
            </a:bodyPr>
            <a:lstStyle/>
            <a:p>
              <a:pPr>
                <a:buSzPts val="1400"/>
              </a:pPr>
              <a:endParaRPr/>
            </a:p>
          </p:txBody>
        </p:sp>
      </p:grpSp>
      <p:sp>
        <p:nvSpPr>
          <p:cNvPr id="43" name="Google Shape;43;p1"/>
          <p:cNvSpPr txBox="1">
            <a:spLocks noGrp="1"/>
          </p:cNvSpPr>
          <p:nvPr>
            <p:ph type="ctrTitle"/>
          </p:nvPr>
        </p:nvSpPr>
        <p:spPr>
          <a:xfrm>
            <a:off x="560978" y="1245968"/>
            <a:ext cx="5610902" cy="2428055"/>
          </a:xfrm>
          <a:prstGeom prst="rect">
            <a:avLst/>
          </a:prstGeom>
          <a:noFill/>
          <a:ln>
            <a:noFill/>
          </a:ln>
        </p:spPr>
        <p:txBody>
          <a:bodyPr spcFirstLastPara="1" wrap="square" lIns="91425" tIns="91425" rIns="91425" bIns="91425" anchor="b" anchorCtr="0">
            <a:noAutofit/>
          </a:bodyPr>
          <a:lstStyle/>
          <a:p>
            <a:pPr>
              <a:buSzPts val="4800"/>
            </a:pPr>
            <a:r>
              <a:rPr lang="en-US" sz="4800"/>
              <a:t>Gene Duplication and Read Mapping</a:t>
            </a:r>
            <a:endParaRPr sz="4800"/>
          </a:p>
        </p:txBody>
      </p:sp>
      <p:grpSp>
        <p:nvGrpSpPr>
          <p:cNvPr id="44" name="Google Shape;44;p1"/>
          <p:cNvGrpSpPr/>
          <p:nvPr/>
        </p:nvGrpSpPr>
        <p:grpSpPr>
          <a:xfrm>
            <a:off x="7859064" y="1853635"/>
            <a:ext cx="433800" cy="433800"/>
            <a:chOff x="5382800" y="412975"/>
            <a:chExt cx="433800" cy="433800"/>
          </a:xfrm>
        </p:grpSpPr>
        <p:sp>
          <p:nvSpPr>
            <p:cNvPr id="45" name="Google Shape;45;p1"/>
            <p:cNvSpPr/>
            <p:nvPr/>
          </p:nvSpPr>
          <p:spPr>
            <a:xfrm>
              <a:off x="5382800" y="412975"/>
              <a:ext cx="433800" cy="433800"/>
            </a:xfrm>
            <a:prstGeom prst="ellipse">
              <a:avLst/>
            </a:prstGeom>
            <a:solidFill>
              <a:srgbClr val="F24745">
                <a:alpha val="32941"/>
              </a:srgbClr>
            </a:solidFill>
            <a:ln>
              <a:noFill/>
            </a:ln>
          </p:spPr>
          <p:txBody>
            <a:bodyPr spcFirstLastPara="1" wrap="square" lIns="91425" tIns="91425" rIns="91425" bIns="91425" anchor="ctr" anchorCtr="0">
              <a:noAutofit/>
            </a:bodyPr>
            <a:lstStyle/>
            <a:p>
              <a:pPr>
                <a:buSzPts val="1400"/>
              </a:pPr>
              <a:endParaRPr/>
            </a:p>
          </p:txBody>
        </p:sp>
        <p:sp>
          <p:nvSpPr>
            <p:cNvPr id="46" name="Google Shape;46;p1"/>
            <p:cNvSpPr/>
            <p:nvPr/>
          </p:nvSpPr>
          <p:spPr>
            <a:xfrm>
              <a:off x="5495482" y="525657"/>
              <a:ext cx="208199" cy="208199"/>
            </a:xfrm>
            <a:prstGeom prst="ellipse">
              <a:avLst/>
            </a:prstGeom>
            <a:solidFill>
              <a:srgbClr val="F24745">
                <a:alpha val="32941"/>
              </a:srgbClr>
            </a:solidFill>
            <a:ln>
              <a:noFill/>
            </a:ln>
          </p:spPr>
          <p:txBody>
            <a:bodyPr spcFirstLastPara="1" wrap="square" lIns="91425" tIns="91425" rIns="91425" bIns="91425" anchor="ctr" anchorCtr="0">
              <a:noAutofit/>
            </a:bodyPr>
            <a:lstStyle/>
            <a:p>
              <a:pPr>
                <a:buSzPts val="1400"/>
              </a:pPr>
              <a:endParaRPr/>
            </a:p>
          </p:txBody>
        </p:sp>
        <p:sp>
          <p:nvSpPr>
            <p:cNvPr id="47" name="Google Shape;47;p1"/>
            <p:cNvSpPr/>
            <p:nvPr/>
          </p:nvSpPr>
          <p:spPr>
            <a:xfrm>
              <a:off x="5544572" y="574747"/>
              <a:ext cx="110099" cy="110099"/>
            </a:xfrm>
            <a:prstGeom prst="ellipse">
              <a:avLst/>
            </a:prstGeom>
            <a:solidFill>
              <a:srgbClr val="F24745"/>
            </a:solidFill>
            <a:ln>
              <a:noFill/>
            </a:ln>
          </p:spPr>
          <p:txBody>
            <a:bodyPr spcFirstLastPara="1" wrap="square" lIns="91425" tIns="91425" rIns="91425" bIns="91425" anchor="ctr" anchorCtr="0">
              <a:noAutofit/>
            </a:bodyPr>
            <a:lstStyle/>
            <a:p>
              <a:pPr>
                <a:buSzPts val="1400"/>
              </a:pPr>
              <a:endParaRPr/>
            </a:p>
          </p:txBody>
        </p:sp>
      </p:grpSp>
      <p:sp>
        <p:nvSpPr>
          <p:cNvPr id="48" name="Google Shape;48;p1"/>
          <p:cNvSpPr txBox="1"/>
          <p:nvPr/>
        </p:nvSpPr>
        <p:spPr>
          <a:xfrm>
            <a:off x="645062" y="3674022"/>
            <a:ext cx="4908331" cy="523220"/>
          </a:xfrm>
          <a:prstGeom prst="rect">
            <a:avLst/>
          </a:prstGeom>
          <a:noFill/>
          <a:ln>
            <a:noFill/>
          </a:ln>
        </p:spPr>
        <p:txBody>
          <a:bodyPr spcFirstLastPara="1" wrap="square" lIns="91425" tIns="45700" rIns="91425" bIns="45700" anchor="t" anchorCtr="0">
            <a:spAutoFit/>
          </a:bodyPr>
          <a:lstStyle/>
          <a:p>
            <a:pPr>
              <a:buClr>
                <a:schemeClr val="lt1"/>
              </a:buClr>
              <a:buSzPts val="2800"/>
            </a:pPr>
            <a:r>
              <a:rPr lang="en-US" sz="2800">
                <a:solidFill>
                  <a:schemeClr val="lt1"/>
                </a:solidFill>
                <a:latin typeface="Dosis"/>
                <a:ea typeface="Dosis"/>
                <a:cs typeface="Dosis"/>
                <a:sym typeface="Dosis"/>
              </a:rPr>
              <a:t>Week  7 </a:t>
            </a:r>
            <a:endParaRPr sz="2800">
              <a:solidFill>
                <a:schemeClr val="lt1"/>
              </a:solidFill>
              <a:latin typeface="Dosis"/>
              <a:ea typeface="Dosis"/>
              <a:cs typeface="Dosis"/>
              <a:sym typeface="Dosis"/>
            </a:endParaRPr>
          </a:p>
        </p:txBody>
      </p:sp>
      <p:sp>
        <p:nvSpPr>
          <p:cNvPr id="49" name="Google Shape;49;p1"/>
          <p:cNvSpPr txBox="1"/>
          <p:nvPr/>
        </p:nvSpPr>
        <p:spPr>
          <a:xfrm>
            <a:off x="645061" y="4585959"/>
            <a:ext cx="4807158" cy="338554"/>
          </a:xfrm>
          <a:prstGeom prst="rect">
            <a:avLst/>
          </a:prstGeom>
          <a:noFill/>
          <a:ln>
            <a:noFill/>
          </a:ln>
        </p:spPr>
        <p:txBody>
          <a:bodyPr spcFirstLastPara="1" wrap="square" lIns="91425" tIns="45700" rIns="91425" bIns="45700" anchor="t" anchorCtr="0">
            <a:spAutoFit/>
          </a:bodyPr>
          <a:lstStyle/>
          <a:p>
            <a:pPr>
              <a:buClr>
                <a:schemeClr val="lt1"/>
              </a:buClr>
              <a:buSzPts val="1600"/>
            </a:pPr>
            <a:r>
              <a:rPr lang="en-US" sz="1600">
                <a:solidFill>
                  <a:schemeClr val="lt1"/>
                </a:solidFill>
                <a:latin typeface="Dosis"/>
                <a:ea typeface="Dosis"/>
                <a:cs typeface="Dosis"/>
                <a:sym typeface="Dosis"/>
              </a:rPr>
              <a:t>Department of CSE, DIU</a:t>
            </a:r>
            <a:endParaRPr sz="1600">
              <a:solidFill>
                <a:schemeClr val="lt1"/>
              </a:solidFill>
              <a:latin typeface="Dosis"/>
              <a:ea typeface="Dosis"/>
              <a:cs typeface="Dosis"/>
              <a:sym typeface="Dosis"/>
            </a:endParaRPr>
          </a:p>
        </p:txBody>
      </p:sp>
    </p:spTree>
    <p:extLst>
      <p:ext uri="{BB962C8B-B14F-4D97-AF65-F5344CB8AC3E}">
        <p14:creationId xmlns:p14="http://schemas.microsoft.com/office/powerpoint/2010/main" val="8441057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844425" y="862848"/>
            <a:ext cx="3552600" cy="1139999"/>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55" name="Google Shape;55;p2"/>
          <p:cNvSpPr txBox="1"/>
          <p:nvPr/>
        </p:nvSpPr>
        <p:spPr>
          <a:xfrm>
            <a:off x="2936087" y="2549385"/>
            <a:ext cx="4011251" cy="2462213"/>
          </a:xfrm>
          <a:prstGeom prst="rect">
            <a:avLst/>
          </a:prstGeom>
          <a:noFill/>
          <a:ln>
            <a:noFill/>
          </a:ln>
        </p:spPr>
        <p:txBody>
          <a:bodyPr spcFirstLastPara="1" wrap="square" lIns="91425" tIns="45700" rIns="91425" bIns="45700" anchor="t" anchorCtr="0">
            <a:spAutoFit/>
          </a:bodyPr>
          <a:lstStyle/>
          <a:p>
            <a:pPr marL="342900" indent="-342900">
              <a:buClr>
                <a:schemeClr val="dk2"/>
              </a:buClr>
              <a:buSzPts val="1400"/>
              <a:buFont typeface="Arial"/>
              <a:buAutoNum type="arabicPeriod"/>
            </a:pPr>
            <a:r>
              <a:rPr lang="en-US">
                <a:solidFill>
                  <a:schemeClr val="dk2"/>
                </a:solidFill>
                <a:latin typeface="Dosis"/>
                <a:ea typeface="Dosis"/>
                <a:cs typeface="Dosis"/>
                <a:sym typeface="Dosis"/>
              </a:rPr>
              <a:t>Mutation</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Gene Duplication </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Read Mapping</a:t>
            </a:r>
            <a:endParaRPr/>
          </a:p>
          <a:p>
            <a:pPr lvl="1">
              <a:buClr>
                <a:schemeClr val="dk2"/>
              </a:buClr>
              <a:buSzPts val="1400"/>
            </a:pPr>
            <a:r>
              <a:rPr lang="en-US">
                <a:solidFill>
                  <a:schemeClr val="dk2"/>
                </a:solidFill>
                <a:latin typeface="Dosis"/>
                <a:ea typeface="Dosis"/>
                <a:cs typeface="Dosis"/>
                <a:sym typeface="Dosis"/>
              </a:rPr>
              <a:t>	- Keyword Tree</a:t>
            </a:r>
            <a:endParaRPr/>
          </a:p>
          <a:p>
            <a:pPr lvl="1">
              <a:buClr>
                <a:schemeClr val="dk2"/>
              </a:buClr>
              <a:buSzPts val="1400"/>
            </a:pPr>
            <a:r>
              <a:rPr lang="en-US">
                <a:solidFill>
                  <a:schemeClr val="dk2"/>
                </a:solidFill>
                <a:latin typeface="Dosis"/>
                <a:ea typeface="Dosis"/>
                <a:cs typeface="Dosis"/>
                <a:sym typeface="Dosis"/>
              </a:rPr>
              <a:t>	- Suffix Tree</a:t>
            </a:r>
            <a:endParaRPr/>
          </a:p>
          <a:p>
            <a:pPr lvl="1">
              <a:buClr>
                <a:schemeClr val="dk2"/>
              </a:buClr>
              <a:buSzPts val="1400"/>
            </a:pPr>
            <a:r>
              <a:rPr lang="en-US">
                <a:solidFill>
                  <a:schemeClr val="dk2"/>
                </a:solidFill>
                <a:latin typeface="Dosis"/>
                <a:ea typeface="Dosis"/>
                <a:cs typeface="Dosis"/>
                <a:sym typeface="Dosis"/>
              </a:rPr>
              <a:t>	- Suffix Array</a:t>
            </a:r>
            <a:endParaRPr/>
          </a:p>
          <a:p>
            <a:pPr lvl="1">
              <a:buClr>
                <a:schemeClr val="dk2"/>
              </a:buClr>
              <a:buSzPts val="1400"/>
            </a:pPr>
            <a:r>
              <a:rPr lang="en-US">
                <a:solidFill>
                  <a:schemeClr val="dk2"/>
                </a:solidFill>
                <a:latin typeface="Dosis"/>
                <a:ea typeface="Dosis"/>
                <a:cs typeface="Dosis"/>
                <a:sym typeface="Dosis"/>
              </a:rPr>
              <a:t>	- Burrows Wheeler Transform</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a:t>
            </a:r>
            <a:endParaRPr/>
          </a:p>
        </p:txBody>
      </p:sp>
    </p:spTree>
    <p:extLst>
      <p:ext uri="{BB962C8B-B14F-4D97-AF65-F5344CB8AC3E}">
        <p14:creationId xmlns:p14="http://schemas.microsoft.com/office/powerpoint/2010/main" val="25389234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3"/>
          <p:cNvSpPr txBox="1">
            <a:spLocks noGrp="1"/>
          </p:cNvSpPr>
          <p:nvPr>
            <p:ph type="ctrTitle"/>
          </p:nvPr>
        </p:nvSpPr>
        <p:spPr>
          <a:xfrm>
            <a:off x="685801" y="2764909"/>
            <a:ext cx="5389179" cy="1045199"/>
          </a:xfrm>
          <a:prstGeom prst="rect">
            <a:avLst/>
          </a:prstGeom>
          <a:noFill/>
          <a:ln>
            <a:noFill/>
          </a:ln>
        </p:spPr>
        <p:txBody>
          <a:bodyPr spcFirstLastPara="1" wrap="square" lIns="91425" tIns="91425" rIns="91425" bIns="91425" anchor="b" anchorCtr="0">
            <a:noAutofit/>
          </a:bodyPr>
          <a:lstStyle/>
          <a:p>
            <a:r>
              <a:rPr lang="en-US"/>
              <a:t>1. DNA Mutation</a:t>
            </a:r>
            <a:endParaRPr/>
          </a:p>
        </p:txBody>
      </p:sp>
      <p:sp>
        <p:nvSpPr>
          <p:cNvPr id="61" name="Google Shape;61;p3"/>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What and how mutation occurs, common forms</a:t>
            </a:r>
            <a:endParaRPr/>
          </a:p>
        </p:txBody>
      </p:sp>
    </p:spTree>
    <p:extLst>
      <p:ext uri="{BB962C8B-B14F-4D97-AF65-F5344CB8AC3E}">
        <p14:creationId xmlns:p14="http://schemas.microsoft.com/office/powerpoint/2010/main" val="8095315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a:spLocks noGrp="1"/>
          </p:cNvSpPr>
          <p:nvPr>
            <p:ph type="ctrTitle" idx="4294967295"/>
          </p:nvPr>
        </p:nvSpPr>
        <p:spPr>
          <a:xfrm>
            <a:off x="949310" y="1740119"/>
            <a:ext cx="3696043" cy="1672508"/>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Mutation</a:t>
            </a:r>
            <a:endParaRPr sz="5400">
              <a:solidFill>
                <a:srgbClr val="0DB7C4"/>
              </a:solidFill>
              <a:latin typeface="Dosis"/>
              <a:ea typeface="Dosis"/>
              <a:cs typeface="Dosis"/>
              <a:sym typeface="Dosis"/>
            </a:endParaRPr>
          </a:p>
        </p:txBody>
      </p:sp>
      <p:sp>
        <p:nvSpPr>
          <p:cNvPr id="67" name="Google Shape;67;p4"/>
          <p:cNvSpPr txBox="1">
            <a:spLocks noGrp="1"/>
          </p:cNvSpPr>
          <p:nvPr>
            <p:ph type="subTitle" idx="4294967295"/>
          </p:nvPr>
        </p:nvSpPr>
        <p:spPr>
          <a:xfrm>
            <a:off x="844427" y="3412627"/>
            <a:ext cx="4515851" cy="2363464"/>
          </a:xfrm>
          <a:prstGeom prst="rect">
            <a:avLst/>
          </a:prstGeom>
          <a:noFill/>
          <a:ln>
            <a:noFill/>
          </a:ln>
        </p:spPr>
        <p:txBody>
          <a:bodyPr spcFirstLastPara="1" wrap="square" lIns="91425" tIns="91425" rIns="91425" bIns="91425" anchor="t" anchorCtr="0">
            <a:noAutofit/>
          </a:bodyPr>
          <a:lstStyle/>
          <a:p>
            <a:pPr marL="12065" marR="5080" indent="0" algn="just">
              <a:lnSpc>
                <a:spcPct val="150000"/>
              </a:lnSpc>
              <a:buClr>
                <a:srgbClr val="0DB7C4"/>
              </a:buClr>
              <a:buNone/>
            </a:pPr>
            <a:r>
              <a:rPr lang="en-US">
                <a:solidFill>
                  <a:srgbClr val="415665"/>
                </a:solidFill>
                <a:latin typeface="Dosis"/>
                <a:ea typeface="Dosis"/>
                <a:cs typeface="Dosis"/>
                <a:sym typeface="Dosis"/>
              </a:rPr>
              <a:t>DNA Mutation refers to sudden, random changes in DNA sequences which leads to different phenotypic expressions.</a:t>
            </a:r>
            <a:endParaRPr>
              <a:solidFill>
                <a:srgbClr val="415665"/>
              </a:solidFill>
              <a:latin typeface="Dosis"/>
              <a:ea typeface="Dosis"/>
              <a:cs typeface="Dosis"/>
              <a:sym typeface="Dosis"/>
            </a:endParaRPr>
          </a:p>
        </p:txBody>
      </p:sp>
      <p:grpSp>
        <p:nvGrpSpPr>
          <p:cNvPr id="68" name="Google Shape;68;p4"/>
          <p:cNvGrpSpPr/>
          <p:nvPr/>
        </p:nvGrpSpPr>
        <p:grpSpPr>
          <a:xfrm>
            <a:off x="7841620" y="4039004"/>
            <a:ext cx="320398" cy="320377"/>
            <a:chOff x="1951075" y="2333250"/>
            <a:chExt cx="381200" cy="381175"/>
          </a:xfrm>
        </p:grpSpPr>
        <p:sp>
          <p:nvSpPr>
            <p:cNvPr id="69" name="Google Shape;69;p4"/>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70" name="Google Shape;70;p4"/>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71" name="Google Shape;71;p4"/>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72" name="Google Shape;72;p4"/>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73" name="Google Shape;73;p4"/>
          <p:cNvGrpSpPr/>
          <p:nvPr/>
        </p:nvGrpSpPr>
        <p:grpSpPr>
          <a:xfrm>
            <a:off x="6134870" y="2104329"/>
            <a:ext cx="320377" cy="320377"/>
            <a:chOff x="1278900" y="2333250"/>
            <a:chExt cx="381175" cy="381175"/>
          </a:xfrm>
        </p:grpSpPr>
        <p:sp>
          <p:nvSpPr>
            <p:cNvPr id="74" name="Google Shape;74;p4"/>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75" name="Google Shape;75;p4"/>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76" name="Google Shape;76;p4"/>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77" name="Google Shape;77;p4"/>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78" name="Google Shape;78;p4"/>
          <p:cNvSpPr txBox="1"/>
          <p:nvPr/>
        </p:nvSpPr>
        <p:spPr>
          <a:xfrm>
            <a:off x="5822731" y="3412628"/>
            <a:ext cx="2921876" cy="954107"/>
          </a:xfrm>
          <a:prstGeom prst="rect">
            <a:avLst/>
          </a:prstGeom>
          <a:noFill/>
          <a:ln>
            <a:noFill/>
          </a:ln>
        </p:spPr>
        <p:txBody>
          <a:bodyPr spcFirstLastPara="1" wrap="square" lIns="91425" tIns="45700" rIns="91425" bIns="45700" anchor="t" anchorCtr="0">
            <a:spAutoFit/>
          </a:bodyPr>
          <a:lstStyle/>
          <a:p>
            <a:pPr>
              <a:buClr>
                <a:srgbClr val="4C4C4C"/>
              </a:buClr>
              <a:buSzPts val="2800"/>
            </a:pPr>
            <a:r>
              <a:rPr lang="en-US" sz="2800" b="1">
                <a:solidFill>
                  <a:srgbClr val="4C4C4C"/>
                </a:solidFill>
                <a:latin typeface="Dosis"/>
                <a:ea typeface="Dosis"/>
                <a:cs typeface="Dosis"/>
                <a:sym typeface="Dosis"/>
              </a:rPr>
              <a:t>A T C C G A</a:t>
            </a:r>
            <a:br>
              <a:rPr lang="en-US" sz="2800" b="1">
                <a:solidFill>
                  <a:srgbClr val="4C4C4C"/>
                </a:solidFill>
                <a:latin typeface="Dosis"/>
                <a:ea typeface="Dosis"/>
                <a:cs typeface="Dosis"/>
                <a:sym typeface="Dosis"/>
              </a:rPr>
            </a:br>
            <a:r>
              <a:rPr lang="en-US" sz="2800" b="1">
                <a:solidFill>
                  <a:srgbClr val="4C4C4C"/>
                </a:solidFill>
                <a:latin typeface="Dosis"/>
                <a:ea typeface="Dosis"/>
                <a:cs typeface="Dosis"/>
                <a:sym typeface="Dosis"/>
              </a:rPr>
              <a:t>A T </a:t>
            </a:r>
            <a:r>
              <a:rPr lang="en-US" sz="2800" b="1">
                <a:solidFill>
                  <a:srgbClr val="FF0000"/>
                </a:solidFill>
                <a:latin typeface="Dosis"/>
                <a:ea typeface="Dosis"/>
                <a:cs typeface="Dosis"/>
                <a:sym typeface="Dosis"/>
              </a:rPr>
              <a:t>G</a:t>
            </a:r>
            <a:r>
              <a:rPr lang="en-US" sz="2800" b="1">
                <a:solidFill>
                  <a:srgbClr val="4C4C4C"/>
                </a:solidFill>
                <a:latin typeface="Dosis"/>
                <a:ea typeface="Dosis"/>
                <a:cs typeface="Dosis"/>
                <a:sym typeface="Dosis"/>
              </a:rPr>
              <a:t> C C G A</a:t>
            </a:r>
            <a:endParaRPr sz="2800" b="1">
              <a:solidFill>
                <a:srgbClr val="4C4C4C"/>
              </a:solidFill>
              <a:latin typeface="Dosis"/>
              <a:ea typeface="Dosis"/>
              <a:cs typeface="Dosis"/>
              <a:sym typeface="Dosis"/>
            </a:endParaRPr>
          </a:p>
        </p:txBody>
      </p:sp>
      <p:sp>
        <p:nvSpPr>
          <p:cNvPr id="79" name="Google Shape;79;p4"/>
          <p:cNvSpPr/>
          <p:nvPr/>
        </p:nvSpPr>
        <p:spPr>
          <a:xfrm>
            <a:off x="6376163" y="3893280"/>
            <a:ext cx="357352" cy="506682"/>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80" name="Google Shape;80;p4"/>
          <p:cNvSpPr/>
          <p:nvPr/>
        </p:nvSpPr>
        <p:spPr>
          <a:xfrm rot="8183830" flipH="1">
            <a:off x="6768612" y="4349459"/>
            <a:ext cx="262759" cy="622673"/>
          </a:xfrm>
          <a:prstGeom prst="downArrow">
            <a:avLst>
              <a:gd name="adj1" fmla="val 50000"/>
              <a:gd name="adj2" fmla="val 50000"/>
            </a:avLst>
          </a:prstGeom>
          <a:solidFill>
            <a:schemeClr val="accent1"/>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81" name="Google Shape;81;p4"/>
          <p:cNvSpPr txBox="1"/>
          <p:nvPr/>
        </p:nvSpPr>
        <p:spPr>
          <a:xfrm>
            <a:off x="7069188" y="4999950"/>
            <a:ext cx="915189" cy="307777"/>
          </a:xfrm>
          <a:prstGeom prst="rect">
            <a:avLst/>
          </a:prstGeom>
          <a:solidFill>
            <a:srgbClr val="7030A0"/>
          </a:solidFill>
          <a:ln>
            <a:noFill/>
          </a:ln>
        </p:spPr>
        <p:txBody>
          <a:bodyPr spcFirstLastPara="1" wrap="square" lIns="91425" tIns="45700" rIns="91425" bIns="45700" anchor="t" anchorCtr="0">
            <a:spAutoFit/>
          </a:bodyPr>
          <a:lstStyle/>
          <a:p>
            <a:pPr>
              <a:buClr>
                <a:schemeClr val="lt1"/>
              </a:buClr>
              <a:buSzPts val="1400"/>
            </a:pPr>
            <a:r>
              <a:rPr lang="en-US">
                <a:solidFill>
                  <a:schemeClr val="lt1"/>
                </a:solidFill>
              </a:rPr>
              <a:t> Insertion</a:t>
            </a:r>
            <a:endParaRPr>
              <a:solidFill>
                <a:schemeClr val="lt1"/>
              </a:solidFill>
            </a:endParaRPr>
          </a:p>
        </p:txBody>
      </p:sp>
    </p:spTree>
    <p:extLst>
      <p:ext uri="{BB962C8B-B14F-4D97-AF65-F5344CB8AC3E}">
        <p14:creationId xmlns:p14="http://schemas.microsoft.com/office/powerpoint/2010/main" val="372799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10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805533" y="1369548"/>
            <a:ext cx="3619322" cy="533430"/>
          </a:xfrm>
          <a:prstGeom prst="rect">
            <a:avLst/>
          </a:prstGeom>
          <a:noFill/>
          <a:ln>
            <a:noFill/>
          </a:ln>
        </p:spPr>
        <p:txBody>
          <a:bodyPr spcFirstLastPara="1" wrap="square" lIns="91425" tIns="91425" rIns="91425" bIns="91425" anchor="b" anchorCtr="0">
            <a:noAutofit/>
          </a:bodyPr>
          <a:lstStyle/>
          <a:p>
            <a:pPr>
              <a:buSzPts val="2400"/>
            </a:pPr>
            <a:r>
              <a:rPr lang="en-US"/>
              <a:t>Common Mutation Types</a:t>
            </a:r>
            <a:endParaRPr/>
          </a:p>
        </p:txBody>
      </p:sp>
      <p:grpSp>
        <p:nvGrpSpPr>
          <p:cNvPr id="87" name="Google Shape;87;p5"/>
          <p:cNvGrpSpPr/>
          <p:nvPr/>
        </p:nvGrpSpPr>
        <p:grpSpPr>
          <a:xfrm>
            <a:off x="805534" y="1902979"/>
            <a:ext cx="2652370" cy="1371651"/>
            <a:chOff x="805534" y="1045728"/>
            <a:chExt cx="2652370" cy="1371651"/>
          </a:xfrm>
        </p:grpSpPr>
        <p:sp>
          <p:nvSpPr>
            <p:cNvPr id="88" name="Google Shape;88;p5"/>
            <p:cNvSpPr txBox="1"/>
            <p:nvPr/>
          </p:nvSpPr>
          <p:spPr>
            <a:xfrm>
              <a:off x="805534" y="1045728"/>
              <a:ext cx="2652370" cy="1371651"/>
            </a:xfrm>
            <a:prstGeom prst="rect">
              <a:avLst/>
            </a:prstGeom>
            <a:noFill/>
            <a:ln>
              <a:noFill/>
            </a:ln>
          </p:spPr>
          <p:txBody>
            <a:bodyPr spcFirstLastPara="1" wrap="square" lIns="91425" tIns="91425" rIns="91425" bIns="91425" anchor="t" anchorCtr="0">
              <a:noAutofit/>
            </a:bodyPr>
            <a:lstStyle/>
            <a:p>
              <a:pPr marL="12065" marR="5080" algn="ctr">
                <a:lnSpc>
                  <a:spcPct val="150000"/>
                </a:lnSpc>
                <a:buClr>
                  <a:srgbClr val="0DB7C4"/>
                </a:buClr>
                <a:buSzPts val="1800"/>
              </a:pPr>
              <a:r>
                <a:rPr lang="en-US" sz="1800" b="1">
                  <a:solidFill>
                    <a:srgbClr val="415665"/>
                  </a:solidFill>
                  <a:latin typeface="Dosis"/>
                  <a:ea typeface="Dosis"/>
                  <a:cs typeface="Dosis"/>
                  <a:sym typeface="Dosis"/>
                </a:rPr>
                <a:t>Substitution</a:t>
              </a: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a:t>
              </a:r>
              <a:r>
                <a:rPr lang="en-US" sz="1800" b="1">
                  <a:solidFill>
                    <a:srgbClr val="FF0000"/>
                  </a:solidFill>
                  <a:latin typeface="Dosis"/>
                  <a:ea typeface="Dosis"/>
                  <a:cs typeface="Dosis"/>
                  <a:sym typeface="Dosis"/>
                </a:rPr>
                <a:t>T</a:t>
              </a:r>
              <a:r>
                <a:rPr lang="en-US" sz="1800">
                  <a:solidFill>
                    <a:srgbClr val="415665"/>
                  </a:solidFill>
                  <a:latin typeface="Dosis"/>
                  <a:ea typeface="Dosis"/>
                  <a:cs typeface="Dosis"/>
                  <a:sym typeface="Dosis"/>
                </a:rPr>
                <a:t>CGCA</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a:t>
              </a:r>
              <a:r>
                <a:rPr lang="en-US" sz="1800" b="1">
                  <a:solidFill>
                    <a:srgbClr val="FF0000"/>
                  </a:solidFill>
                  <a:latin typeface="Dosis"/>
                  <a:ea typeface="Dosis"/>
                  <a:cs typeface="Dosis"/>
                  <a:sym typeface="Dosis"/>
                </a:rPr>
                <a:t>G</a:t>
              </a:r>
              <a:r>
                <a:rPr lang="en-US" sz="1800">
                  <a:solidFill>
                    <a:srgbClr val="415665"/>
                  </a:solidFill>
                  <a:latin typeface="Dosis"/>
                  <a:ea typeface="Dosis"/>
                  <a:cs typeface="Dosis"/>
                  <a:sym typeface="Dosis"/>
                </a:rPr>
                <a:t>CGCA</a:t>
              </a:r>
              <a:endParaRPr sz="1800">
                <a:solidFill>
                  <a:srgbClr val="415665"/>
                </a:solidFill>
                <a:latin typeface="Dosis"/>
                <a:ea typeface="Dosis"/>
                <a:cs typeface="Dosis"/>
                <a:sym typeface="Dosis"/>
              </a:endParaRPr>
            </a:p>
          </p:txBody>
        </p:sp>
        <p:sp>
          <p:nvSpPr>
            <p:cNvPr id="89" name="Google Shape;89;p5"/>
            <p:cNvSpPr/>
            <p:nvPr/>
          </p:nvSpPr>
          <p:spPr>
            <a:xfrm>
              <a:off x="1424763" y="1135117"/>
              <a:ext cx="1402520" cy="1282262"/>
            </a:xfrm>
            <a:prstGeom prst="roundRect">
              <a:avLst>
                <a:gd name="adj" fmla="val 16667"/>
              </a:avLst>
            </a:prstGeom>
            <a:solidFill>
              <a:srgbClr val="7030A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grpSp>
        <p:nvGrpSpPr>
          <p:cNvPr id="90" name="Google Shape;90;p5"/>
          <p:cNvGrpSpPr/>
          <p:nvPr/>
        </p:nvGrpSpPr>
        <p:grpSpPr>
          <a:xfrm>
            <a:off x="805534" y="3741855"/>
            <a:ext cx="2652370" cy="1371651"/>
            <a:chOff x="805534" y="2669577"/>
            <a:chExt cx="2652370" cy="1371651"/>
          </a:xfrm>
        </p:grpSpPr>
        <p:sp>
          <p:nvSpPr>
            <p:cNvPr id="91" name="Google Shape;91;p5"/>
            <p:cNvSpPr txBox="1"/>
            <p:nvPr/>
          </p:nvSpPr>
          <p:spPr>
            <a:xfrm>
              <a:off x="805534" y="2669577"/>
              <a:ext cx="2652370" cy="1371651"/>
            </a:xfrm>
            <a:prstGeom prst="rect">
              <a:avLst/>
            </a:prstGeom>
            <a:noFill/>
            <a:ln>
              <a:noFill/>
            </a:ln>
          </p:spPr>
          <p:txBody>
            <a:bodyPr spcFirstLastPara="1" wrap="square" lIns="91425" tIns="91425" rIns="91425" bIns="91425" anchor="t" anchorCtr="0">
              <a:noAutofit/>
            </a:bodyPr>
            <a:lstStyle/>
            <a:p>
              <a:pPr marL="12065" marR="5080" algn="ctr">
                <a:lnSpc>
                  <a:spcPct val="150000"/>
                </a:lnSpc>
                <a:buClr>
                  <a:srgbClr val="0DB7C4"/>
                </a:buClr>
                <a:buSzPts val="1800"/>
              </a:pPr>
              <a:r>
                <a:rPr lang="en-US" sz="1800" b="1">
                  <a:solidFill>
                    <a:srgbClr val="415665"/>
                  </a:solidFill>
                  <a:latin typeface="Dosis"/>
                  <a:ea typeface="Dosis"/>
                  <a:cs typeface="Dosis"/>
                  <a:sym typeface="Dosis"/>
                </a:rPr>
                <a:t>Deletion</a:t>
              </a: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a:t>
              </a:r>
              <a:r>
                <a:rPr lang="en-US" sz="1800" b="1">
                  <a:solidFill>
                    <a:srgbClr val="FF0000"/>
                  </a:solidFill>
                  <a:latin typeface="Dosis"/>
                  <a:ea typeface="Dosis"/>
                  <a:cs typeface="Dosis"/>
                  <a:sym typeface="Dosis"/>
                </a:rPr>
                <a:t>T</a:t>
              </a:r>
              <a:r>
                <a:rPr lang="en-US" sz="1800">
                  <a:solidFill>
                    <a:srgbClr val="415665"/>
                  </a:solidFill>
                  <a:latin typeface="Dosis"/>
                  <a:ea typeface="Dosis"/>
                  <a:cs typeface="Dosis"/>
                  <a:sym typeface="Dosis"/>
                </a:rPr>
                <a:t>CGCA</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AATCGCA</a:t>
              </a:r>
              <a:endParaRPr sz="1800">
                <a:solidFill>
                  <a:srgbClr val="415665"/>
                </a:solidFill>
                <a:latin typeface="Dosis"/>
                <a:ea typeface="Dosis"/>
                <a:cs typeface="Dosis"/>
                <a:sym typeface="Dosis"/>
              </a:endParaRPr>
            </a:p>
          </p:txBody>
        </p:sp>
        <p:sp>
          <p:nvSpPr>
            <p:cNvPr id="92" name="Google Shape;92;p5"/>
            <p:cNvSpPr/>
            <p:nvPr/>
          </p:nvSpPr>
          <p:spPr>
            <a:xfrm>
              <a:off x="1424763" y="2758966"/>
              <a:ext cx="1402520" cy="1282262"/>
            </a:xfrm>
            <a:prstGeom prst="roundRect">
              <a:avLst>
                <a:gd name="adj" fmla="val 16667"/>
              </a:avLst>
            </a:prstGeom>
            <a:solidFill>
              <a:srgbClr val="92D05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grpSp>
        <p:nvGrpSpPr>
          <p:cNvPr id="93" name="Google Shape;93;p5"/>
          <p:cNvGrpSpPr/>
          <p:nvPr/>
        </p:nvGrpSpPr>
        <p:grpSpPr>
          <a:xfrm>
            <a:off x="6161725" y="3660450"/>
            <a:ext cx="2652370" cy="1623849"/>
            <a:chOff x="3098670" y="1731553"/>
            <a:chExt cx="2652370" cy="1623849"/>
          </a:xfrm>
        </p:grpSpPr>
        <p:sp>
          <p:nvSpPr>
            <p:cNvPr id="94" name="Google Shape;94;p5"/>
            <p:cNvSpPr txBox="1"/>
            <p:nvPr/>
          </p:nvSpPr>
          <p:spPr>
            <a:xfrm>
              <a:off x="3098670" y="1731553"/>
              <a:ext cx="2652370" cy="1623849"/>
            </a:xfrm>
            <a:prstGeom prst="rect">
              <a:avLst/>
            </a:prstGeom>
            <a:noFill/>
            <a:ln>
              <a:noFill/>
            </a:ln>
          </p:spPr>
          <p:txBody>
            <a:bodyPr spcFirstLastPara="1" wrap="square" lIns="91425" tIns="91425" rIns="91425" bIns="91425" anchor="t" anchorCtr="0">
              <a:noAutofit/>
            </a:bodyPr>
            <a:lstStyle/>
            <a:p>
              <a:pPr marL="12065" marR="5080" algn="ctr">
                <a:lnSpc>
                  <a:spcPct val="150000"/>
                </a:lnSpc>
                <a:buClr>
                  <a:srgbClr val="0DB7C4"/>
                </a:buClr>
                <a:buSzPts val="1800"/>
              </a:pPr>
              <a:r>
                <a:rPr lang="en-US" sz="1800" b="1">
                  <a:solidFill>
                    <a:srgbClr val="415665"/>
                  </a:solidFill>
                  <a:latin typeface="Dosis"/>
                  <a:ea typeface="Dosis"/>
                  <a:cs typeface="Dosis"/>
                  <a:sym typeface="Dosis"/>
                </a:rPr>
                <a:t>Insertion</a:t>
              </a: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AATCGCA</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a:t>
              </a:r>
              <a:r>
                <a:rPr lang="en-US" sz="1800" b="1">
                  <a:solidFill>
                    <a:srgbClr val="FF0000"/>
                  </a:solidFill>
                  <a:latin typeface="Dosis"/>
                  <a:ea typeface="Dosis"/>
                  <a:cs typeface="Dosis"/>
                  <a:sym typeface="Dosis"/>
                </a:rPr>
                <a:t>T</a:t>
              </a:r>
              <a:r>
                <a:rPr lang="en-US" sz="1800">
                  <a:solidFill>
                    <a:srgbClr val="415665"/>
                  </a:solidFill>
                  <a:latin typeface="Dosis"/>
                  <a:ea typeface="Dosis"/>
                  <a:cs typeface="Dosis"/>
                  <a:sym typeface="Dosis"/>
                </a:rPr>
                <a:t>CGCA</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a:p>
              <a:pPr marL="12065" marR="5080" algn="ctr">
                <a:lnSpc>
                  <a:spcPct val="150000"/>
                </a:lnSpc>
                <a:spcBef>
                  <a:spcPts val="600"/>
                </a:spcBef>
                <a:buClr>
                  <a:srgbClr val="0DB7C4"/>
                </a:buClr>
                <a:buSzPts val="1800"/>
              </a:pP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p:txBody>
        </p:sp>
        <p:sp>
          <p:nvSpPr>
            <p:cNvPr id="95" name="Google Shape;95;p5"/>
            <p:cNvSpPr/>
            <p:nvPr/>
          </p:nvSpPr>
          <p:spPr>
            <a:xfrm>
              <a:off x="3723595" y="1857652"/>
              <a:ext cx="1402520" cy="1282262"/>
            </a:xfrm>
            <a:prstGeom prst="roundRect">
              <a:avLst>
                <a:gd name="adj" fmla="val 16667"/>
              </a:avLst>
            </a:prstGeom>
            <a:solidFill>
              <a:srgbClr val="FFFF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grpSp>
        <p:nvGrpSpPr>
          <p:cNvPr id="96" name="Google Shape;96;p5"/>
          <p:cNvGrpSpPr/>
          <p:nvPr/>
        </p:nvGrpSpPr>
        <p:grpSpPr>
          <a:xfrm>
            <a:off x="6161725" y="1890360"/>
            <a:ext cx="2652370" cy="1623849"/>
            <a:chOff x="5391806" y="1045728"/>
            <a:chExt cx="2652370" cy="1623849"/>
          </a:xfrm>
        </p:grpSpPr>
        <p:sp>
          <p:nvSpPr>
            <p:cNvPr id="97" name="Google Shape;97;p5"/>
            <p:cNvSpPr txBox="1"/>
            <p:nvPr/>
          </p:nvSpPr>
          <p:spPr>
            <a:xfrm>
              <a:off x="5391806" y="1045728"/>
              <a:ext cx="2652370" cy="1623849"/>
            </a:xfrm>
            <a:prstGeom prst="rect">
              <a:avLst/>
            </a:prstGeom>
            <a:noFill/>
            <a:ln>
              <a:noFill/>
            </a:ln>
          </p:spPr>
          <p:txBody>
            <a:bodyPr spcFirstLastPara="1" wrap="square" lIns="91425" tIns="91425" rIns="91425" bIns="91425" anchor="t" anchorCtr="0">
              <a:noAutofit/>
            </a:bodyPr>
            <a:lstStyle/>
            <a:p>
              <a:pPr marL="12065" marR="5080" algn="ctr">
                <a:lnSpc>
                  <a:spcPct val="150000"/>
                </a:lnSpc>
                <a:buClr>
                  <a:srgbClr val="0DB7C4"/>
                </a:buClr>
                <a:buSzPts val="1800"/>
              </a:pPr>
              <a:r>
                <a:rPr lang="en-US" sz="1800" b="1">
                  <a:solidFill>
                    <a:srgbClr val="415665"/>
                  </a:solidFill>
                  <a:latin typeface="Dosis"/>
                  <a:ea typeface="Dosis"/>
                  <a:cs typeface="Dosis"/>
                  <a:sym typeface="Dosis"/>
                </a:rPr>
                <a:t>Duplication</a:t>
              </a: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
              </a:r>
              <a:r>
                <a:rPr lang="en-US" sz="1800" b="1">
                  <a:solidFill>
                    <a:srgbClr val="FF0000"/>
                  </a:solidFill>
                  <a:latin typeface="Dosis"/>
                  <a:ea typeface="Dosis"/>
                  <a:cs typeface="Dosis"/>
                  <a:sym typeface="Dosis"/>
                </a:rPr>
                <a:t>ATC</a:t>
              </a:r>
              <a:r>
                <a:rPr lang="en-US" sz="1800">
                  <a:solidFill>
                    <a:srgbClr val="415665"/>
                  </a:solidFill>
                  <a:latin typeface="Dosis"/>
                  <a:ea typeface="Dosis"/>
                  <a:cs typeface="Dosis"/>
                  <a:sym typeface="Dosis"/>
                </a:rPr>
                <a:t>GCA</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
              </a:r>
              <a:r>
                <a:rPr lang="en-US" sz="1800" b="1">
                  <a:solidFill>
                    <a:srgbClr val="FF0000"/>
                  </a:solidFill>
                  <a:latin typeface="Dosis"/>
                  <a:ea typeface="Dosis"/>
                  <a:cs typeface="Dosis"/>
                  <a:sym typeface="Dosis"/>
                </a:rPr>
                <a:t>ATCATC</a:t>
              </a:r>
              <a:r>
                <a:rPr lang="en-US" sz="1800">
                  <a:solidFill>
                    <a:srgbClr val="415665"/>
                  </a:solidFill>
                  <a:latin typeface="Dosis"/>
                  <a:ea typeface="Dosis"/>
                  <a:cs typeface="Dosis"/>
                  <a:sym typeface="Dosis"/>
                </a:rPr>
                <a:t>GCA</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a:p>
              <a:pPr marL="12065" marR="5080" algn="ctr">
                <a:lnSpc>
                  <a:spcPct val="150000"/>
                </a:lnSpc>
                <a:spcBef>
                  <a:spcPts val="600"/>
                </a:spcBef>
                <a:buClr>
                  <a:srgbClr val="0DB7C4"/>
                </a:buClr>
                <a:buSzPts val="1800"/>
              </a:pP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p:txBody>
        </p:sp>
        <p:sp>
          <p:nvSpPr>
            <p:cNvPr id="98" name="Google Shape;98;p5"/>
            <p:cNvSpPr/>
            <p:nvPr/>
          </p:nvSpPr>
          <p:spPr>
            <a:xfrm>
              <a:off x="6016731" y="1135117"/>
              <a:ext cx="1402520" cy="1282262"/>
            </a:xfrm>
            <a:prstGeom prst="roundRect">
              <a:avLst>
                <a:gd name="adj" fmla="val 16667"/>
              </a:avLst>
            </a:prstGeom>
            <a:solidFill>
              <a:srgbClr val="E7C586">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grpSp>
        <p:nvGrpSpPr>
          <p:cNvPr id="99" name="Google Shape;99;p5"/>
          <p:cNvGrpSpPr/>
          <p:nvPr/>
        </p:nvGrpSpPr>
        <p:grpSpPr>
          <a:xfrm>
            <a:off x="3247936" y="2775405"/>
            <a:ext cx="3123758" cy="1623849"/>
            <a:chOff x="3329097" y="3355402"/>
            <a:chExt cx="3123758" cy="1623849"/>
          </a:xfrm>
        </p:grpSpPr>
        <p:sp>
          <p:nvSpPr>
            <p:cNvPr id="100" name="Google Shape;100;p5"/>
            <p:cNvSpPr/>
            <p:nvPr/>
          </p:nvSpPr>
          <p:spPr>
            <a:xfrm>
              <a:off x="4592523" y="4167326"/>
              <a:ext cx="462455" cy="199696"/>
            </a:xfrm>
            <a:prstGeom prst="rightArrow">
              <a:avLst>
                <a:gd name="adj1" fmla="val 50000"/>
                <a:gd name="adj2" fmla="val 50000"/>
              </a:avLst>
            </a:prstGeom>
            <a:solidFill>
              <a:schemeClr val="accent1"/>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nvGrpSpPr>
            <p:cNvPr id="101" name="Google Shape;101;p5"/>
            <p:cNvGrpSpPr/>
            <p:nvPr/>
          </p:nvGrpSpPr>
          <p:grpSpPr>
            <a:xfrm>
              <a:off x="3329097" y="3355402"/>
              <a:ext cx="3123758" cy="1623849"/>
              <a:chOff x="5358090" y="2674730"/>
              <a:chExt cx="3123758" cy="1623849"/>
            </a:xfrm>
          </p:grpSpPr>
          <p:sp>
            <p:nvSpPr>
              <p:cNvPr id="102" name="Google Shape;102;p5"/>
              <p:cNvSpPr txBox="1"/>
              <p:nvPr/>
            </p:nvSpPr>
            <p:spPr>
              <a:xfrm>
                <a:off x="5391805" y="2674730"/>
                <a:ext cx="3090043" cy="1623849"/>
              </a:xfrm>
              <a:prstGeom prst="rect">
                <a:avLst/>
              </a:prstGeom>
              <a:noFill/>
              <a:ln>
                <a:noFill/>
              </a:ln>
            </p:spPr>
            <p:txBody>
              <a:bodyPr spcFirstLastPara="1" wrap="square" lIns="91425" tIns="91425" rIns="91425" bIns="91425" anchor="t" anchorCtr="0">
                <a:noAutofit/>
              </a:bodyPr>
              <a:lstStyle/>
              <a:p>
                <a:pPr marL="12065" marR="5080">
                  <a:lnSpc>
                    <a:spcPct val="150000"/>
                  </a:lnSpc>
                  <a:buClr>
                    <a:srgbClr val="0DB7C4"/>
                  </a:buClr>
                  <a:buSzPts val="1800"/>
                </a:pPr>
                <a:r>
                  <a:rPr lang="en-US" sz="1800" b="1">
                    <a:solidFill>
                      <a:srgbClr val="415665"/>
                    </a:solidFill>
                    <a:latin typeface="Dosis"/>
                    <a:ea typeface="Dosis"/>
                    <a:cs typeface="Dosis"/>
                    <a:sym typeface="Dosis"/>
                  </a:rPr>
                  <a:t>	Inversion</a:t>
                </a: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
                </a:r>
                <a:r>
                  <a:rPr lang="en-US" sz="1800" b="1">
                    <a:solidFill>
                      <a:srgbClr val="FF0000"/>
                    </a:solidFill>
                    <a:latin typeface="Dosis"/>
                    <a:ea typeface="Dosis"/>
                    <a:cs typeface="Dosis"/>
                    <a:sym typeface="Dosis"/>
                  </a:rPr>
                  <a:t>ATC</a:t>
                </a:r>
                <a:r>
                  <a:rPr lang="en-US" sz="1800">
                    <a:solidFill>
                      <a:srgbClr val="415665"/>
                    </a:solidFill>
                    <a:latin typeface="Dosis"/>
                    <a:ea typeface="Dosis"/>
                    <a:cs typeface="Dosis"/>
                    <a:sym typeface="Dosis"/>
                  </a:rPr>
                  <a:t>GCA		A</a:t>
                </a:r>
                <a:r>
                  <a:rPr lang="en-US" sz="1800" b="1">
                    <a:solidFill>
                      <a:srgbClr val="FF0000"/>
                    </a:solidFill>
                    <a:latin typeface="Dosis"/>
                    <a:ea typeface="Dosis"/>
                    <a:cs typeface="Dosis"/>
                    <a:sym typeface="Dosis"/>
                  </a:rPr>
                  <a:t>ACG</a:t>
                </a:r>
                <a:r>
                  <a:rPr lang="en-US" sz="1800">
                    <a:solidFill>
                      <a:srgbClr val="415665"/>
                    </a:solidFill>
                    <a:latin typeface="Dosis"/>
                    <a:ea typeface="Dosis"/>
                    <a:cs typeface="Dosis"/>
                    <a:sym typeface="Dosis"/>
                  </a:rPr>
                  <a:t>GCA</a:t>
                </a:r>
                <a:br>
                  <a:rPr lang="en-US" sz="1800">
                    <a:solidFill>
                      <a:srgbClr val="415665"/>
                    </a:solidFill>
                    <a:latin typeface="Dosis"/>
                    <a:ea typeface="Dosis"/>
                    <a:cs typeface="Dosis"/>
                    <a:sym typeface="Dosis"/>
                  </a:rPr>
                </a:br>
                <a:r>
                  <a:rPr lang="en-US" sz="1800">
                    <a:solidFill>
                      <a:srgbClr val="415665"/>
                    </a:solidFill>
                    <a:latin typeface="Dosis"/>
                    <a:ea typeface="Dosis"/>
                    <a:cs typeface="Dosis"/>
                    <a:sym typeface="Dosis"/>
                  </a:rPr>
                  <a:t>A</a:t>
                </a:r>
                <a:r>
                  <a:rPr lang="en-US" sz="1800" b="1">
                    <a:solidFill>
                      <a:srgbClr val="FF0000"/>
                    </a:solidFill>
                    <a:latin typeface="Dosis"/>
                    <a:ea typeface="Dosis"/>
                    <a:cs typeface="Dosis"/>
                    <a:sym typeface="Dosis"/>
                  </a:rPr>
                  <a:t>GCA</a:t>
                </a:r>
                <a:r>
                  <a:rPr lang="en-US" sz="1800">
                    <a:solidFill>
                      <a:srgbClr val="415665"/>
                    </a:solidFill>
                    <a:latin typeface="Dosis"/>
                    <a:ea typeface="Dosis"/>
                    <a:cs typeface="Dosis"/>
                    <a:sym typeface="Dosis"/>
                  </a:rPr>
                  <a:t>TCG		A</a:t>
                </a:r>
                <a:r>
                  <a:rPr lang="en-US" sz="1800" b="1">
                    <a:solidFill>
                      <a:srgbClr val="FF0000"/>
                    </a:solidFill>
                    <a:latin typeface="Dosis"/>
                    <a:ea typeface="Dosis"/>
                    <a:cs typeface="Dosis"/>
                    <a:sym typeface="Dosis"/>
                  </a:rPr>
                  <a:t>CTA</a:t>
                </a:r>
                <a:r>
                  <a:rPr lang="en-US" sz="1800">
                    <a:solidFill>
                      <a:srgbClr val="415665"/>
                    </a:solidFill>
                    <a:latin typeface="Dosis"/>
                    <a:ea typeface="Dosis"/>
                    <a:cs typeface="Dosis"/>
                    <a:sym typeface="Dosis"/>
                  </a:rPr>
                  <a:t>TCG</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a:p>
                <a:pPr marL="12065" marR="5080" algn="ctr">
                  <a:lnSpc>
                    <a:spcPct val="150000"/>
                  </a:lnSpc>
                  <a:spcBef>
                    <a:spcPts val="600"/>
                  </a:spcBef>
                  <a:buClr>
                    <a:srgbClr val="0DB7C4"/>
                  </a:buClr>
                  <a:buSzPts val="1800"/>
                </a:pPr>
                <a:r>
                  <a:rPr lang="en-US" sz="1800">
                    <a:solidFill>
                      <a:srgbClr val="415665"/>
                    </a:solidFill>
                    <a:latin typeface="Dosis"/>
                    <a:ea typeface="Dosis"/>
                    <a:cs typeface="Dosis"/>
                    <a:sym typeface="Dosis"/>
                  </a:rPr>
                  <a:t/>
                </a:r>
                <a:br>
                  <a:rPr lang="en-US" sz="1800">
                    <a:solidFill>
                      <a:srgbClr val="415665"/>
                    </a:solidFill>
                    <a:latin typeface="Dosis"/>
                    <a:ea typeface="Dosis"/>
                    <a:cs typeface="Dosis"/>
                    <a:sym typeface="Dosis"/>
                  </a:rPr>
                </a:br>
                <a:endParaRPr sz="1800">
                  <a:solidFill>
                    <a:srgbClr val="415665"/>
                  </a:solidFill>
                  <a:latin typeface="Dosis"/>
                  <a:ea typeface="Dosis"/>
                  <a:cs typeface="Dosis"/>
                  <a:sym typeface="Dosis"/>
                </a:endParaRPr>
              </a:p>
            </p:txBody>
          </p:sp>
          <p:sp>
            <p:nvSpPr>
              <p:cNvPr id="103" name="Google Shape;103;p5"/>
              <p:cNvSpPr/>
              <p:nvPr/>
            </p:nvSpPr>
            <p:spPr>
              <a:xfrm>
                <a:off x="5358090" y="2762332"/>
                <a:ext cx="2989309" cy="1282262"/>
              </a:xfrm>
              <a:prstGeom prst="roundRect">
                <a:avLst>
                  <a:gd name="adj" fmla="val 16667"/>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grpSp>
      </p:grpSp>
    </p:spTree>
    <p:extLst>
      <p:ext uri="{BB962C8B-B14F-4D97-AF65-F5344CB8AC3E}">
        <p14:creationId xmlns:p14="http://schemas.microsoft.com/office/powerpoint/2010/main" val="85028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0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2. Gene Duplication</a:t>
            </a:r>
            <a:endParaRPr/>
          </a:p>
        </p:txBody>
      </p:sp>
      <p:sp>
        <p:nvSpPr>
          <p:cNvPr id="109" name="Google Shape;109;p6"/>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Duplication of Genes, Homolog, Ortholog, Paralogs</a:t>
            </a:r>
            <a:endParaRPr/>
          </a:p>
        </p:txBody>
      </p:sp>
    </p:spTree>
    <p:extLst>
      <p:ext uri="{BB962C8B-B14F-4D97-AF65-F5344CB8AC3E}">
        <p14:creationId xmlns:p14="http://schemas.microsoft.com/office/powerpoint/2010/main" val="3448217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7"/>
          <p:cNvSpPr txBox="1">
            <a:spLocks noGrp="1"/>
          </p:cNvSpPr>
          <p:nvPr>
            <p:ph type="ctrTitle" idx="4294967295"/>
          </p:nvPr>
        </p:nvSpPr>
        <p:spPr>
          <a:xfrm>
            <a:off x="830553" y="1793092"/>
            <a:ext cx="4673725" cy="987922"/>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Gene Duplication</a:t>
            </a:r>
            <a:endParaRPr sz="5400">
              <a:solidFill>
                <a:srgbClr val="0DB7C4"/>
              </a:solidFill>
              <a:latin typeface="Dosis"/>
              <a:ea typeface="Dosis"/>
              <a:cs typeface="Dosis"/>
              <a:sym typeface="Dosis"/>
            </a:endParaRPr>
          </a:p>
        </p:txBody>
      </p:sp>
      <p:sp>
        <p:nvSpPr>
          <p:cNvPr id="115" name="Google Shape;115;p7"/>
          <p:cNvSpPr txBox="1">
            <a:spLocks noGrp="1"/>
          </p:cNvSpPr>
          <p:nvPr>
            <p:ph type="subTitle" idx="4294967295"/>
          </p:nvPr>
        </p:nvSpPr>
        <p:spPr>
          <a:xfrm>
            <a:off x="830553" y="2744942"/>
            <a:ext cx="4515851" cy="2588123"/>
          </a:xfrm>
          <a:prstGeom prst="rect">
            <a:avLst/>
          </a:prstGeom>
          <a:noFill/>
          <a:ln>
            <a:noFill/>
          </a:ln>
        </p:spPr>
        <p:txBody>
          <a:bodyPr spcFirstLastPara="1" wrap="square" lIns="91425" tIns="91425" rIns="91425" bIns="91425" anchor="t" anchorCtr="0">
            <a:noAutofit/>
          </a:bodyPr>
          <a:lstStyle/>
          <a:p>
            <a:pPr marL="12065" marR="5080" indent="0" algn="just">
              <a:lnSpc>
                <a:spcPct val="150000"/>
              </a:lnSpc>
              <a:buClr>
                <a:srgbClr val="0DB7C4"/>
              </a:buClr>
              <a:buNone/>
            </a:pPr>
            <a:r>
              <a:rPr lang="en-US">
                <a:solidFill>
                  <a:srgbClr val="415665"/>
                </a:solidFill>
                <a:latin typeface="Dosis"/>
                <a:ea typeface="Dosis"/>
                <a:cs typeface="Dosis"/>
                <a:sym typeface="Dosis"/>
              </a:rPr>
              <a:t>Gene duplication (or chromosomal duplication or gene amplification) is a major mechanism through which new genetic material is generated during molecular evolution. It can be defined as any duplication of a region of DNA that contains a gene.</a:t>
            </a:r>
            <a:endParaRPr>
              <a:solidFill>
                <a:srgbClr val="415665"/>
              </a:solidFill>
              <a:latin typeface="Dosis"/>
              <a:ea typeface="Dosis"/>
              <a:cs typeface="Dosis"/>
              <a:sym typeface="Dosis"/>
            </a:endParaRPr>
          </a:p>
        </p:txBody>
      </p:sp>
      <p:grpSp>
        <p:nvGrpSpPr>
          <p:cNvPr id="116" name="Google Shape;116;p7"/>
          <p:cNvGrpSpPr/>
          <p:nvPr/>
        </p:nvGrpSpPr>
        <p:grpSpPr>
          <a:xfrm>
            <a:off x="7841620" y="4039004"/>
            <a:ext cx="320398" cy="320377"/>
            <a:chOff x="1951075" y="2333250"/>
            <a:chExt cx="381200" cy="381175"/>
          </a:xfrm>
        </p:grpSpPr>
        <p:sp>
          <p:nvSpPr>
            <p:cNvPr id="117" name="Google Shape;117;p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18" name="Google Shape;118;p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19" name="Google Shape;119;p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20" name="Google Shape;120;p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121" name="Google Shape;121;p7"/>
          <p:cNvGrpSpPr/>
          <p:nvPr/>
        </p:nvGrpSpPr>
        <p:grpSpPr>
          <a:xfrm>
            <a:off x="6134870" y="2104329"/>
            <a:ext cx="320377" cy="320377"/>
            <a:chOff x="1278900" y="2333250"/>
            <a:chExt cx="381175" cy="381175"/>
          </a:xfrm>
        </p:grpSpPr>
        <p:sp>
          <p:nvSpPr>
            <p:cNvPr id="122" name="Google Shape;122;p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3" name="Google Shape;123;p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4" name="Google Shape;124;p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25" name="Google Shape;125;p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126" name="Google Shape;126;p7"/>
          <p:cNvPicPr preferRelativeResize="0"/>
          <p:nvPr/>
        </p:nvPicPr>
        <p:blipFill rotWithShape="1">
          <a:blip r:embed="rId3">
            <a:alphaModFix/>
          </a:blip>
          <a:srcRect/>
          <a:stretch/>
        </p:blipFill>
        <p:spPr>
          <a:xfrm>
            <a:off x="6134869" y="1570226"/>
            <a:ext cx="2539682" cy="3885714"/>
          </a:xfrm>
          <a:prstGeom prst="rect">
            <a:avLst/>
          </a:prstGeom>
          <a:noFill/>
          <a:ln>
            <a:noFill/>
          </a:ln>
        </p:spPr>
      </p:pic>
    </p:spTree>
    <p:extLst>
      <p:ext uri="{BB962C8B-B14F-4D97-AF65-F5344CB8AC3E}">
        <p14:creationId xmlns:p14="http://schemas.microsoft.com/office/powerpoint/2010/main" val="25666928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805534" y="1369548"/>
            <a:ext cx="5122300" cy="533430"/>
          </a:xfrm>
          <a:prstGeom prst="rect">
            <a:avLst/>
          </a:prstGeom>
          <a:noFill/>
          <a:ln>
            <a:noFill/>
          </a:ln>
        </p:spPr>
        <p:txBody>
          <a:bodyPr spcFirstLastPara="1" wrap="square" lIns="91425" tIns="91425" rIns="91425" bIns="91425" anchor="b" anchorCtr="0">
            <a:noAutofit/>
          </a:bodyPr>
          <a:lstStyle/>
          <a:p>
            <a:pPr>
              <a:buSzPts val="2400"/>
            </a:pPr>
            <a:r>
              <a:rPr lang="en-US"/>
              <a:t>Homolog, Ortholog, Paralog and Speciation</a:t>
            </a:r>
            <a:endParaRPr/>
          </a:p>
        </p:txBody>
      </p:sp>
      <p:sp>
        <p:nvSpPr>
          <p:cNvPr id="132" name="Google Shape;132;p8"/>
          <p:cNvSpPr txBox="1">
            <a:spLocks noGrp="1"/>
          </p:cNvSpPr>
          <p:nvPr>
            <p:ph type="body" idx="1"/>
          </p:nvPr>
        </p:nvSpPr>
        <p:spPr>
          <a:xfrm>
            <a:off x="5660293" y="1994574"/>
            <a:ext cx="3220806" cy="3370376"/>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Homolog - A gene related to a second gene by descent from a common ancestral DNA sequence</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Ortholog - Orthologs are genes in different species that evolved from a common ancestral gene by speciation*</a:t>
            </a: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Paralog - Paralogs are genes related by duplication within a genome</a:t>
            </a:r>
            <a:endParaRPr/>
          </a:p>
          <a:p>
            <a:pPr marL="285750" indent="-196850">
              <a:lnSpc>
                <a:spcPct val="100000"/>
              </a:lnSpc>
              <a:buSzPts val="1400"/>
              <a:buNone/>
            </a:pP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Speciation* - Speciation is the origin of a new species capable of making a living in a new way from the species from which it arose</a:t>
            </a:r>
            <a:endParaRPr/>
          </a:p>
          <a:p>
            <a:pPr marL="285750" indent="-196850">
              <a:lnSpc>
                <a:spcPct val="100000"/>
              </a:lnSpc>
              <a:buSzPts val="1400"/>
              <a:buNone/>
            </a:pP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p:txBody>
      </p:sp>
      <p:sp>
        <p:nvSpPr>
          <p:cNvPr id="133" name="Google Shape;133;p8"/>
          <p:cNvSpPr/>
          <p:nvPr/>
        </p:nvSpPr>
        <p:spPr>
          <a:xfrm>
            <a:off x="891699" y="2070801"/>
            <a:ext cx="4768595" cy="32179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1400"/>
            </a:pPr>
            <a:endParaRPr/>
          </a:p>
        </p:txBody>
      </p:sp>
    </p:spTree>
    <p:extLst>
      <p:ext uri="{BB962C8B-B14F-4D97-AF65-F5344CB8AC3E}">
        <p14:creationId xmlns:p14="http://schemas.microsoft.com/office/powerpoint/2010/main" val="34008751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ctrTitle"/>
          </p:nvPr>
        </p:nvSpPr>
        <p:spPr>
          <a:xfrm>
            <a:off x="685801" y="2644010"/>
            <a:ext cx="7932683" cy="1166098"/>
          </a:xfrm>
          <a:prstGeom prst="rect">
            <a:avLst/>
          </a:prstGeom>
          <a:noFill/>
          <a:ln>
            <a:noFill/>
          </a:ln>
        </p:spPr>
        <p:txBody>
          <a:bodyPr spcFirstLastPara="1" wrap="square" lIns="91425" tIns="91425" rIns="91425" bIns="91425" anchor="b" anchorCtr="0">
            <a:noAutofit/>
          </a:bodyPr>
          <a:lstStyle/>
          <a:p>
            <a:r>
              <a:rPr lang="en-US"/>
              <a:t>3. Read Mapping</a:t>
            </a:r>
            <a:endParaRPr/>
          </a:p>
        </p:txBody>
      </p:sp>
      <p:sp>
        <p:nvSpPr>
          <p:cNvPr id="139" name="Google Shape;139;p9"/>
          <p:cNvSpPr txBox="1">
            <a:spLocks noGrp="1"/>
          </p:cNvSpPr>
          <p:nvPr>
            <p:ph type="subTitle" idx="1"/>
          </p:nvPr>
        </p:nvSpPr>
        <p:spPr>
          <a:xfrm>
            <a:off x="685800" y="3939500"/>
            <a:ext cx="7102366" cy="687600"/>
          </a:xfrm>
          <a:prstGeom prst="rect">
            <a:avLst/>
          </a:prstGeom>
          <a:noFill/>
          <a:ln>
            <a:noFill/>
          </a:ln>
        </p:spPr>
        <p:txBody>
          <a:bodyPr spcFirstLastPara="1" wrap="square" lIns="91425" tIns="91425" rIns="91425" bIns="91425" anchor="ctr" anchorCtr="0">
            <a:noAutofit/>
          </a:bodyPr>
          <a:lstStyle/>
          <a:p>
            <a:pPr marL="0" indent="0"/>
            <a:r>
              <a:rPr lang="en-US"/>
              <a:t>Short Read Mapping, Genome Indexing</a:t>
            </a:r>
            <a:endParaRPr/>
          </a:p>
        </p:txBody>
      </p:sp>
    </p:spTree>
    <p:extLst>
      <p:ext uri="{BB962C8B-B14F-4D97-AF65-F5344CB8AC3E}">
        <p14:creationId xmlns:p14="http://schemas.microsoft.com/office/powerpoint/2010/main" val="209852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893376" y="1268261"/>
            <a:ext cx="5742000" cy="530915"/>
          </a:xfrm>
          <a:prstGeom prst="rect">
            <a:avLst/>
          </a:prstGeom>
          <a:noFill/>
          <a:ln>
            <a:noFill/>
          </a:ln>
        </p:spPr>
        <p:txBody>
          <a:bodyPr spcFirstLastPara="1" wrap="square" lIns="0" tIns="0" rIns="0" bIns="0" anchor="b" anchorCtr="0">
            <a:spAutoFit/>
          </a:bodyPr>
          <a:lstStyle/>
          <a:p>
            <a:pPr>
              <a:lnSpc>
                <a:spcPct val="115000"/>
              </a:lnSpc>
              <a:buSzPts val="1100"/>
            </a:pPr>
            <a:r>
              <a:rPr lang="en-US">
                <a:solidFill>
                  <a:srgbClr val="0DB7C4"/>
                </a:solidFill>
                <a:latin typeface="Average Sans"/>
                <a:ea typeface="Average Sans"/>
                <a:cs typeface="Average Sans"/>
                <a:sym typeface="Average Sans"/>
              </a:rPr>
              <a:t>Uses and effects of chemistry</a:t>
            </a:r>
            <a:endParaRPr sz="2316">
              <a:solidFill>
                <a:srgbClr val="0DB7C4"/>
              </a:solidFill>
            </a:endParaRPr>
          </a:p>
        </p:txBody>
      </p:sp>
      <p:sp>
        <p:nvSpPr>
          <p:cNvPr id="98" name="Google Shape;98;p5"/>
          <p:cNvSpPr txBox="1"/>
          <p:nvPr/>
        </p:nvSpPr>
        <p:spPr>
          <a:xfrm>
            <a:off x="1889270" y="1802477"/>
            <a:ext cx="4325400" cy="253916"/>
          </a:xfrm>
          <a:prstGeom prst="rect">
            <a:avLst/>
          </a:prstGeom>
          <a:noFill/>
          <a:ln>
            <a:noFill/>
          </a:ln>
        </p:spPr>
        <p:txBody>
          <a:bodyPr spcFirstLastPara="1" wrap="square" lIns="0" tIns="0" rIns="0" bIns="0" anchor="t" anchorCtr="0">
            <a:spAutoFit/>
          </a:bodyPr>
          <a:lstStyle/>
          <a:p>
            <a:pPr marL="457200">
              <a:spcBef>
                <a:spcPts val="311"/>
              </a:spcBef>
              <a:buSzPts val="1400"/>
            </a:pPr>
            <a:endParaRPr/>
          </a:p>
        </p:txBody>
      </p:sp>
      <p:sp>
        <p:nvSpPr>
          <p:cNvPr id="99" name="Google Shape;99;p5"/>
          <p:cNvSpPr txBox="1"/>
          <p:nvPr/>
        </p:nvSpPr>
        <p:spPr>
          <a:xfrm>
            <a:off x="83093" y="2562123"/>
            <a:ext cx="8977800" cy="289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a:buSzPts val="1800"/>
            </a:pPr>
            <a:r>
              <a:rPr lang="en-US" sz="1800" b="1" dirty="0"/>
              <a:t>Computational chemistry </a:t>
            </a:r>
            <a:r>
              <a:rPr lang="en-US" sz="1800" dirty="0"/>
              <a:t>uses result of theoretical chemistry incorporated into efficient computer programmed to calculate structure and properties of molecule.</a:t>
            </a:r>
            <a:endParaRPr sz="1800" dirty="0"/>
          </a:p>
          <a:p>
            <a:pPr>
              <a:buSzPts val="1800"/>
            </a:pPr>
            <a:r>
              <a:rPr lang="en-US" sz="1800" dirty="0"/>
              <a:t> </a:t>
            </a:r>
            <a:endParaRPr sz="1800" dirty="0"/>
          </a:p>
          <a:p>
            <a:pPr>
              <a:buSzPts val="1800"/>
            </a:pPr>
            <a:r>
              <a:rPr lang="en-US" sz="1800" dirty="0"/>
              <a:t>It calculate the properties of molecule such as structure, relative energy, charge distribution, dipole moment, vibrational frequency, reactivity and other spectroscopic quantity. </a:t>
            </a:r>
            <a:endParaRPr sz="1800" dirty="0"/>
          </a:p>
          <a:p>
            <a:pPr>
              <a:buSzPts val="1800"/>
            </a:pPr>
            <a:endParaRPr sz="1800" dirty="0"/>
          </a:p>
          <a:p>
            <a:pPr>
              <a:buSzPts val="1800"/>
            </a:pPr>
            <a:r>
              <a:rPr lang="en-US" sz="1800" dirty="0"/>
              <a:t>Computational chemistry range from highly accurate (Ab initio method to less accurate </a:t>
            </a:r>
            <a:r>
              <a:rPr lang="en-US" sz="1800" dirty="0" smtClean="0"/>
              <a:t>(</a:t>
            </a:r>
            <a:r>
              <a:rPr lang="en-US" sz="1550" dirty="0" smtClean="0">
                <a:solidFill>
                  <a:srgbClr val="FF0000"/>
                </a:solidFill>
                <a:highlight>
                  <a:srgbClr val="FFFFFF"/>
                </a:highlight>
              </a:rPr>
              <a:t>Semi </a:t>
            </a:r>
            <a:r>
              <a:rPr lang="en-US" sz="1550" dirty="0" smtClean="0">
                <a:solidFill>
                  <a:srgbClr val="FF0000"/>
                </a:solidFill>
                <a:highlight>
                  <a:schemeClr val="lt1"/>
                </a:highlight>
              </a:rPr>
              <a:t>empirical</a:t>
            </a:r>
            <a:r>
              <a:rPr lang="en-US" sz="1550" dirty="0" smtClean="0">
                <a:solidFill>
                  <a:srgbClr val="FF0000"/>
                </a:solidFill>
                <a:highlight>
                  <a:srgbClr val="FFFFFF"/>
                </a:highlight>
              </a:rPr>
              <a:t> method </a:t>
            </a:r>
            <a:r>
              <a:rPr lang="en-US" sz="1800" dirty="0" smtClean="0">
                <a:solidFill>
                  <a:srgbClr val="FF0000"/>
                </a:solidFill>
              </a:rPr>
              <a:t>) </a:t>
            </a:r>
            <a:r>
              <a:rPr lang="en-US" sz="1800" dirty="0" smtClean="0"/>
              <a:t>to </a:t>
            </a:r>
            <a:r>
              <a:rPr lang="en-US" sz="1800" dirty="0"/>
              <a:t>very approximate (molecular mechanics).</a:t>
            </a:r>
            <a:endParaRPr sz="1800" dirty="0"/>
          </a:p>
          <a:p>
            <a:pPr>
              <a:buSzPts val="1400"/>
            </a:pPr>
            <a:r>
              <a:rPr lang="en-US" dirty="0"/>
              <a:t>(ab initio and semi-empirical will be discussed later)* </a:t>
            </a:r>
            <a:endParaRPr dirty="0"/>
          </a:p>
        </p:txBody>
      </p:sp>
      <p:pic>
        <p:nvPicPr>
          <p:cNvPr id="100" name="Google Shape;100;p5"/>
          <p:cNvPicPr preferRelativeResize="0"/>
          <p:nvPr/>
        </p:nvPicPr>
        <p:blipFill rotWithShape="1">
          <a:blip r:embed="rId3">
            <a:alphaModFix/>
          </a:blip>
          <a:srcRect/>
          <a:stretch/>
        </p:blipFill>
        <p:spPr>
          <a:xfrm>
            <a:off x="7069976" y="867751"/>
            <a:ext cx="2074025" cy="1364225"/>
          </a:xfrm>
          <a:prstGeom prst="rect">
            <a:avLst/>
          </a:prstGeom>
          <a:noFill/>
          <a:ln>
            <a:noFill/>
          </a:ln>
        </p:spPr>
      </p:pic>
    </p:spTree>
    <p:extLst>
      <p:ext uri="{BB962C8B-B14F-4D97-AF65-F5344CB8AC3E}">
        <p14:creationId xmlns:p14="http://schemas.microsoft.com/office/powerpoint/2010/main" val="4524855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0"/>
          <p:cNvSpPr txBox="1">
            <a:spLocks noGrp="1"/>
          </p:cNvSpPr>
          <p:nvPr>
            <p:ph type="ctrTitle" idx="4294967295"/>
          </p:nvPr>
        </p:nvSpPr>
        <p:spPr>
          <a:xfrm>
            <a:off x="830553" y="1793092"/>
            <a:ext cx="4673725" cy="987922"/>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Read Mapping</a:t>
            </a:r>
            <a:endParaRPr sz="5400">
              <a:solidFill>
                <a:srgbClr val="0DB7C4"/>
              </a:solidFill>
              <a:latin typeface="Dosis"/>
              <a:ea typeface="Dosis"/>
              <a:cs typeface="Dosis"/>
              <a:sym typeface="Dosis"/>
            </a:endParaRPr>
          </a:p>
        </p:txBody>
      </p:sp>
      <p:sp>
        <p:nvSpPr>
          <p:cNvPr id="145" name="Google Shape;145;p10"/>
          <p:cNvSpPr txBox="1">
            <a:spLocks noGrp="1"/>
          </p:cNvSpPr>
          <p:nvPr>
            <p:ph type="subTitle" idx="4294967295"/>
          </p:nvPr>
        </p:nvSpPr>
        <p:spPr>
          <a:xfrm>
            <a:off x="830553" y="2744942"/>
            <a:ext cx="3436648" cy="2588123"/>
          </a:xfrm>
          <a:prstGeom prst="rect">
            <a:avLst/>
          </a:prstGeom>
          <a:noFill/>
          <a:ln>
            <a:noFill/>
          </a:ln>
        </p:spPr>
        <p:txBody>
          <a:bodyPr spcFirstLastPara="1" wrap="square" lIns="91425" tIns="91425" rIns="91425" bIns="91425" anchor="t" anchorCtr="0">
            <a:noAutofit/>
          </a:bodyPr>
          <a:lstStyle/>
          <a:p>
            <a:pPr marL="12065" marR="5080" indent="0" algn="just">
              <a:lnSpc>
                <a:spcPct val="150000"/>
              </a:lnSpc>
              <a:buClr>
                <a:srgbClr val="0DB7C4"/>
              </a:buClr>
              <a:buNone/>
            </a:pPr>
            <a:r>
              <a:rPr lang="en-US">
                <a:solidFill>
                  <a:srgbClr val="415665"/>
                </a:solidFill>
                <a:latin typeface="Dosis"/>
                <a:ea typeface="Dosis"/>
                <a:cs typeface="Dosis"/>
                <a:sym typeface="Dosis"/>
              </a:rPr>
              <a:t>Mapping refers to the process of aligning short reads to and finding the starting position in a reference sequence (typically Genome).</a:t>
            </a:r>
            <a:endParaRPr sz="1400">
              <a:solidFill>
                <a:srgbClr val="000000"/>
              </a:solidFill>
              <a:latin typeface="Arial"/>
              <a:ea typeface="Arial"/>
              <a:cs typeface="Arial"/>
              <a:sym typeface="Arial"/>
            </a:endParaRPr>
          </a:p>
          <a:p>
            <a:pPr marL="12065" marR="5080" indent="0" algn="just">
              <a:lnSpc>
                <a:spcPct val="150000"/>
              </a:lnSpc>
              <a:spcBef>
                <a:spcPts val="600"/>
              </a:spcBef>
              <a:buClr>
                <a:srgbClr val="0DB7C4"/>
              </a:buClr>
              <a:buNone/>
            </a:pPr>
            <a:r>
              <a:rPr lang="en-US">
                <a:solidFill>
                  <a:srgbClr val="415665"/>
                </a:solidFill>
                <a:latin typeface="Dosis"/>
                <a:ea typeface="Dosis"/>
                <a:cs typeface="Dosis"/>
                <a:sym typeface="Dosis"/>
              </a:rPr>
              <a:t>Short read generally are reads with a length of 30-350 base pairs.</a:t>
            </a:r>
            <a:endParaRPr>
              <a:solidFill>
                <a:srgbClr val="415665"/>
              </a:solidFill>
              <a:latin typeface="Dosis"/>
              <a:ea typeface="Dosis"/>
              <a:cs typeface="Dosis"/>
              <a:sym typeface="Dosis"/>
            </a:endParaRPr>
          </a:p>
        </p:txBody>
      </p:sp>
      <p:grpSp>
        <p:nvGrpSpPr>
          <p:cNvPr id="146" name="Google Shape;146;p10"/>
          <p:cNvGrpSpPr/>
          <p:nvPr/>
        </p:nvGrpSpPr>
        <p:grpSpPr>
          <a:xfrm>
            <a:off x="7841620" y="4039004"/>
            <a:ext cx="320398" cy="320377"/>
            <a:chOff x="1951075" y="2333250"/>
            <a:chExt cx="381200" cy="381175"/>
          </a:xfrm>
        </p:grpSpPr>
        <p:sp>
          <p:nvSpPr>
            <p:cNvPr id="147" name="Google Shape;147;p10"/>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48" name="Google Shape;148;p10"/>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49" name="Google Shape;149;p10"/>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50" name="Google Shape;150;p10"/>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151" name="Google Shape;151;p10"/>
          <p:cNvGrpSpPr/>
          <p:nvPr/>
        </p:nvGrpSpPr>
        <p:grpSpPr>
          <a:xfrm>
            <a:off x="6134870" y="2104329"/>
            <a:ext cx="320377" cy="320377"/>
            <a:chOff x="1278900" y="2333250"/>
            <a:chExt cx="381175" cy="381175"/>
          </a:xfrm>
        </p:grpSpPr>
        <p:sp>
          <p:nvSpPr>
            <p:cNvPr id="152" name="Google Shape;152;p10"/>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53" name="Google Shape;153;p10"/>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54" name="Google Shape;154;p10"/>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55" name="Google Shape;155;p10"/>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156" name="Google Shape;156;p10"/>
          <p:cNvPicPr preferRelativeResize="0"/>
          <p:nvPr/>
        </p:nvPicPr>
        <p:blipFill rotWithShape="1">
          <a:blip r:embed="rId3">
            <a:alphaModFix/>
          </a:blip>
          <a:srcRect/>
          <a:stretch/>
        </p:blipFill>
        <p:spPr>
          <a:xfrm>
            <a:off x="4779071" y="2952416"/>
            <a:ext cx="4194051" cy="1499373"/>
          </a:xfrm>
          <a:prstGeom prst="rect">
            <a:avLst/>
          </a:prstGeom>
          <a:noFill/>
          <a:ln>
            <a:noFill/>
          </a:ln>
        </p:spPr>
      </p:pic>
    </p:spTree>
    <p:extLst>
      <p:ext uri="{BB962C8B-B14F-4D97-AF65-F5344CB8AC3E}">
        <p14:creationId xmlns:p14="http://schemas.microsoft.com/office/powerpoint/2010/main" val="31178072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Genome Indexing (Keyword Tree)</a:t>
            </a:r>
            <a:endParaRPr/>
          </a:p>
        </p:txBody>
      </p:sp>
      <p:sp>
        <p:nvSpPr>
          <p:cNvPr id="162" name="Google Shape;162;p11"/>
          <p:cNvSpPr txBox="1">
            <a:spLocks noGrp="1"/>
          </p:cNvSpPr>
          <p:nvPr>
            <p:ph type="body" idx="1"/>
          </p:nvPr>
        </p:nvSpPr>
        <p:spPr>
          <a:xfrm>
            <a:off x="5412828" y="1902978"/>
            <a:ext cx="3436741" cy="2422686"/>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a:latin typeface="Dosis"/>
                <a:ea typeface="Dosis"/>
                <a:cs typeface="Dosis"/>
                <a:sym typeface="Dosis"/>
              </a:rPr>
              <a:t>Stores a set of keywords in a rooted labeled tree.</a:t>
            </a:r>
            <a:endParaRPr/>
          </a:p>
          <a:p>
            <a:pPr marL="285750" indent="-285750">
              <a:lnSpc>
                <a:spcPct val="100000"/>
              </a:lnSpc>
              <a:buSzPts val="1400"/>
              <a:buChar char="▹"/>
            </a:pPr>
            <a:r>
              <a:rPr lang="en-US" sz="1400">
                <a:latin typeface="Dosis"/>
                <a:ea typeface="Dosis"/>
                <a:cs typeface="Dosis"/>
                <a:sym typeface="Dosis"/>
              </a:rPr>
              <a:t>Each edge is labeled with a letter from an alphabet.</a:t>
            </a:r>
            <a:endParaRPr/>
          </a:p>
          <a:p>
            <a:pPr marL="285750" indent="-285750">
              <a:lnSpc>
                <a:spcPct val="100000"/>
              </a:lnSpc>
              <a:buSzPts val="1400"/>
              <a:buChar char="▹"/>
            </a:pPr>
            <a:r>
              <a:rPr lang="en-US" sz="1400">
                <a:latin typeface="Dosis"/>
                <a:ea typeface="Dosis"/>
                <a:cs typeface="Dosis"/>
                <a:sym typeface="Dosis"/>
              </a:rPr>
              <a:t>Any two edges coming out of the same vertex have distinct labels.</a:t>
            </a:r>
            <a:endParaRPr/>
          </a:p>
          <a:p>
            <a:pPr marL="285750" indent="-285750">
              <a:lnSpc>
                <a:spcPct val="100000"/>
              </a:lnSpc>
              <a:buSzPts val="1400"/>
              <a:buChar char="▹"/>
            </a:pPr>
            <a:r>
              <a:rPr lang="en-US" sz="1400">
                <a:latin typeface="Dosis"/>
                <a:ea typeface="Dosis"/>
                <a:cs typeface="Dosis"/>
                <a:sym typeface="Dosis"/>
              </a:rPr>
              <a:t>Every keyword stored can be spelled on a path from root to some leaf.</a:t>
            </a:r>
            <a:endParaRPr/>
          </a:p>
          <a:p>
            <a:pPr marL="285750" indent="-285750">
              <a:lnSpc>
                <a:spcPct val="100000"/>
              </a:lnSpc>
              <a:buSzPts val="1400"/>
              <a:buChar char="▹"/>
            </a:pPr>
            <a:r>
              <a:rPr lang="en-US" sz="1400">
                <a:latin typeface="Dosis"/>
                <a:ea typeface="Dosis"/>
                <a:cs typeface="Dosis"/>
                <a:sym typeface="Dosis"/>
              </a:rPr>
              <a:t>Furthermore, every path from root to leaf gives a keyword.</a:t>
            </a:r>
            <a:endParaRPr/>
          </a:p>
          <a:p>
            <a:pPr marL="285750" indent="-196850">
              <a:lnSpc>
                <a:spcPct val="100000"/>
              </a:lnSpc>
              <a:buSzPts val="1400"/>
              <a:buNone/>
            </a:pPr>
            <a:endParaRPr sz="1400">
              <a:latin typeface="Dosis"/>
              <a:ea typeface="Dosis"/>
              <a:cs typeface="Dosis"/>
              <a:sym typeface="Dosis"/>
            </a:endParaRPr>
          </a:p>
        </p:txBody>
      </p:sp>
      <p:sp>
        <p:nvSpPr>
          <p:cNvPr id="163" name="Google Shape;163;p11"/>
          <p:cNvSpPr txBox="1"/>
          <p:nvPr/>
        </p:nvSpPr>
        <p:spPr>
          <a:xfrm>
            <a:off x="5412827" y="4220560"/>
            <a:ext cx="3436741" cy="1455683"/>
          </a:xfrm>
          <a:prstGeom prst="rect">
            <a:avLst/>
          </a:prstGeom>
          <a:noFill/>
          <a:ln>
            <a:noFill/>
          </a:ln>
        </p:spPr>
        <p:txBody>
          <a:bodyPr spcFirstLastPara="1" wrap="square" lIns="91425" tIns="91425" rIns="91425" bIns="91425" anchor="t" anchorCtr="0">
            <a:noAutofit/>
          </a:bodyPr>
          <a:lstStyle/>
          <a:p>
            <a:pPr lvl="1" algn="ctr">
              <a:buClr>
                <a:srgbClr val="0DB7C4"/>
              </a:buClr>
              <a:buSzPts val="1400"/>
            </a:pPr>
            <a:r>
              <a:rPr lang="en-US" b="1" u="sng">
                <a:solidFill>
                  <a:srgbClr val="415665"/>
                </a:solidFill>
                <a:latin typeface="Dosis"/>
                <a:ea typeface="Dosis"/>
                <a:cs typeface="Dosis"/>
                <a:sym typeface="Dosis"/>
              </a:rPr>
              <a:t>Keywords</a:t>
            </a:r>
            <a:endParaRPr/>
          </a:p>
          <a:p>
            <a:pPr marL="285750" indent="-285750">
              <a:buClr>
                <a:srgbClr val="0DB7C4"/>
              </a:buClr>
              <a:buSzPts val="1400"/>
              <a:buFont typeface="Source Sans Pro"/>
              <a:buChar char="▹"/>
            </a:pPr>
            <a:r>
              <a:rPr lang="en-US">
                <a:solidFill>
                  <a:srgbClr val="415665"/>
                </a:solidFill>
                <a:latin typeface="Dosis"/>
                <a:ea typeface="Dosis"/>
                <a:cs typeface="Dosis"/>
                <a:sym typeface="Dosis"/>
              </a:rPr>
              <a:t>Apple</a:t>
            </a:r>
            <a:endParaRPr/>
          </a:p>
          <a:p>
            <a:pPr marL="285750" indent="-285750">
              <a:buClr>
                <a:srgbClr val="0DB7C4"/>
              </a:buClr>
              <a:buSzPts val="1400"/>
              <a:buFont typeface="Source Sans Pro"/>
              <a:buChar char="▹"/>
            </a:pPr>
            <a:r>
              <a:rPr lang="en-US">
                <a:solidFill>
                  <a:srgbClr val="415665"/>
                </a:solidFill>
                <a:latin typeface="Dosis"/>
                <a:ea typeface="Dosis"/>
                <a:cs typeface="Dosis"/>
                <a:sym typeface="Dosis"/>
              </a:rPr>
              <a:t>Apropos</a:t>
            </a:r>
            <a:endParaRPr/>
          </a:p>
          <a:p>
            <a:pPr marL="285750" indent="-285750">
              <a:buClr>
                <a:srgbClr val="0DB7C4"/>
              </a:buClr>
              <a:buSzPts val="1400"/>
              <a:buFont typeface="Source Sans Pro"/>
              <a:buChar char="▹"/>
            </a:pPr>
            <a:r>
              <a:rPr lang="en-US">
                <a:solidFill>
                  <a:srgbClr val="415665"/>
                </a:solidFill>
                <a:latin typeface="Dosis"/>
                <a:ea typeface="Dosis"/>
                <a:cs typeface="Dosis"/>
                <a:sym typeface="Dosis"/>
              </a:rPr>
              <a:t>Banana</a:t>
            </a:r>
            <a:endParaRPr/>
          </a:p>
          <a:p>
            <a:pPr marL="285750" indent="-285750">
              <a:buClr>
                <a:srgbClr val="0DB7C4"/>
              </a:buClr>
              <a:buSzPts val="1400"/>
              <a:buFont typeface="Source Sans Pro"/>
              <a:buChar char="▹"/>
            </a:pPr>
            <a:r>
              <a:rPr lang="en-US">
                <a:solidFill>
                  <a:srgbClr val="415665"/>
                </a:solidFill>
                <a:latin typeface="Dosis"/>
                <a:ea typeface="Dosis"/>
                <a:cs typeface="Dosis"/>
                <a:sym typeface="Dosis"/>
              </a:rPr>
              <a:t>Bandana</a:t>
            </a:r>
            <a:endParaRPr/>
          </a:p>
          <a:p>
            <a:pPr marL="285750" indent="-285750">
              <a:buClr>
                <a:srgbClr val="0DB7C4"/>
              </a:buClr>
              <a:buSzPts val="1400"/>
              <a:buFont typeface="Source Sans Pro"/>
              <a:buChar char="▹"/>
            </a:pPr>
            <a:r>
              <a:rPr lang="en-US">
                <a:solidFill>
                  <a:srgbClr val="415665"/>
                </a:solidFill>
                <a:latin typeface="Dosis"/>
                <a:ea typeface="Dosis"/>
                <a:cs typeface="Dosis"/>
                <a:sym typeface="Dosis"/>
              </a:rPr>
              <a:t>Orange</a:t>
            </a:r>
            <a:endParaRPr/>
          </a:p>
          <a:p>
            <a:pPr marL="285750" indent="-196850">
              <a:buClr>
                <a:srgbClr val="0DB7C4"/>
              </a:buClr>
              <a:buSzPts val="1400"/>
            </a:pPr>
            <a:endParaRPr>
              <a:solidFill>
                <a:srgbClr val="415665"/>
              </a:solidFill>
              <a:latin typeface="Dosis"/>
              <a:ea typeface="Dosis"/>
              <a:cs typeface="Dosis"/>
              <a:sym typeface="Dosis"/>
            </a:endParaRPr>
          </a:p>
        </p:txBody>
      </p:sp>
      <p:pic>
        <p:nvPicPr>
          <p:cNvPr id="164" name="Google Shape;164;p11" descr="keyTree"/>
          <p:cNvPicPr preferRelativeResize="0"/>
          <p:nvPr/>
        </p:nvPicPr>
        <p:blipFill rotWithShape="1">
          <a:blip r:embed="rId3">
            <a:alphaModFix/>
          </a:blip>
          <a:srcRect/>
          <a:stretch/>
        </p:blipFill>
        <p:spPr>
          <a:xfrm>
            <a:off x="2271276" y="1902979"/>
            <a:ext cx="1675806" cy="3922987"/>
          </a:xfrm>
          <a:prstGeom prst="rect">
            <a:avLst/>
          </a:prstGeom>
          <a:noFill/>
          <a:ln>
            <a:noFill/>
          </a:ln>
        </p:spPr>
      </p:pic>
    </p:spTree>
    <p:extLst>
      <p:ext uri="{BB962C8B-B14F-4D97-AF65-F5344CB8AC3E}">
        <p14:creationId xmlns:p14="http://schemas.microsoft.com/office/powerpoint/2010/main" val="13741388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Genome Indexing (Suffix Tree)</a:t>
            </a:r>
            <a:endParaRPr/>
          </a:p>
        </p:txBody>
      </p:sp>
      <p:sp>
        <p:nvSpPr>
          <p:cNvPr id="170" name="Google Shape;170;p12"/>
          <p:cNvSpPr txBox="1">
            <a:spLocks noGrp="1"/>
          </p:cNvSpPr>
          <p:nvPr>
            <p:ph type="body" idx="1"/>
          </p:nvPr>
        </p:nvSpPr>
        <p:spPr>
          <a:xfrm>
            <a:off x="914391" y="1897673"/>
            <a:ext cx="3436741" cy="2596047"/>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b="1">
                <a:latin typeface="Dosis"/>
                <a:ea typeface="Dosis"/>
                <a:cs typeface="Dosis"/>
                <a:sym typeface="Dosis"/>
              </a:rPr>
              <a:t>Similar to Keyword Tree</a:t>
            </a:r>
            <a:endParaRPr/>
          </a:p>
          <a:p>
            <a:pPr marL="285750" indent="-285750">
              <a:lnSpc>
                <a:spcPct val="100000"/>
              </a:lnSpc>
              <a:buSzPts val="1400"/>
              <a:buChar char="▹"/>
            </a:pPr>
            <a:r>
              <a:rPr lang="en-US" sz="1400">
                <a:latin typeface="Dosis"/>
                <a:ea typeface="Dosis"/>
                <a:cs typeface="Dosis"/>
                <a:sym typeface="Dosis"/>
              </a:rPr>
              <a:t>Suffixes of the text are keywords</a:t>
            </a:r>
            <a:endParaRPr/>
          </a:p>
          <a:p>
            <a:pPr marL="285750" indent="-285750">
              <a:lnSpc>
                <a:spcPct val="100000"/>
              </a:lnSpc>
              <a:buSzPts val="1400"/>
              <a:buChar char="▹"/>
            </a:pPr>
            <a:r>
              <a:rPr lang="en-US" sz="1400">
                <a:latin typeface="Dosis"/>
                <a:ea typeface="Dosis"/>
                <a:cs typeface="Dosis"/>
                <a:sym typeface="Dosis"/>
              </a:rPr>
              <a:t>Edges that form paths are collapsed</a:t>
            </a:r>
            <a:endParaRPr/>
          </a:p>
          <a:p>
            <a:pPr marL="285750" indent="-285750">
              <a:lnSpc>
                <a:spcPct val="100000"/>
              </a:lnSpc>
              <a:buSzPts val="1400"/>
              <a:buChar char="▹"/>
            </a:pPr>
            <a:r>
              <a:rPr lang="en-US" sz="1400">
                <a:latin typeface="Dosis"/>
                <a:ea typeface="Dosis"/>
                <a:cs typeface="Dosis"/>
                <a:sym typeface="Dosis"/>
              </a:rPr>
              <a:t>Each edge is labeled with a substring of the text</a:t>
            </a:r>
            <a:endParaRPr/>
          </a:p>
          <a:p>
            <a:pPr marL="285750" indent="-285750">
              <a:lnSpc>
                <a:spcPct val="100000"/>
              </a:lnSpc>
              <a:buSzPts val="1400"/>
              <a:buChar char="▹"/>
            </a:pPr>
            <a:r>
              <a:rPr lang="en-US" sz="1400">
                <a:latin typeface="Dosis"/>
                <a:ea typeface="Dosis"/>
                <a:cs typeface="Dosis"/>
                <a:sym typeface="Dosis"/>
              </a:rPr>
              <a:t>All internal edges have at least two outgoing edges.</a:t>
            </a:r>
            <a:endParaRPr/>
          </a:p>
          <a:p>
            <a:pPr marL="285750" indent="-285750">
              <a:lnSpc>
                <a:spcPct val="100000"/>
              </a:lnSpc>
              <a:buSzPts val="1400"/>
              <a:buChar char="▹"/>
            </a:pPr>
            <a:r>
              <a:rPr lang="en-US" sz="1400">
                <a:latin typeface="Dosis"/>
                <a:ea typeface="Dosis"/>
                <a:cs typeface="Dosis"/>
                <a:sym typeface="Dosis"/>
              </a:rPr>
              <a:t>Leaves are labeled by the index of the pattern.</a:t>
            </a:r>
            <a:endParaRPr/>
          </a:p>
          <a:p>
            <a:pPr marL="0" indent="0">
              <a:lnSpc>
                <a:spcPct val="100000"/>
              </a:lnSpc>
              <a:buSzPts val="1400"/>
              <a:buNone/>
            </a:pPr>
            <a:endParaRPr sz="1400">
              <a:latin typeface="Dosis"/>
              <a:ea typeface="Dosis"/>
              <a:cs typeface="Dosis"/>
              <a:sym typeface="Dosis"/>
            </a:endParaRPr>
          </a:p>
          <a:p>
            <a:pPr marL="0" indent="0">
              <a:lnSpc>
                <a:spcPct val="100000"/>
              </a:lnSpc>
              <a:buNone/>
            </a:pPr>
            <a:r>
              <a:rPr lang="en-US" b="1">
                <a:latin typeface="Dosis"/>
                <a:ea typeface="Dosis"/>
                <a:cs typeface="Dosis"/>
                <a:sym typeface="Dosis"/>
              </a:rPr>
              <a:t>Suffix tree of  </a:t>
            </a:r>
            <a:r>
              <a:rPr lang="en-US" b="1" u="sng">
                <a:latin typeface="Dosis"/>
                <a:ea typeface="Dosis"/>
                <a:cs typeface="Dosis"/>
                <a:sym typeface="Dosis"/>
              </a:rPr>
              <a:t>ATCATG</a:t>
            </a:r>
            <a:r>
              <a:rPr lang="en-US" sz="1400">
                <a:latin typeface="Dosis"/>
                <a:ea typeface="Dosis"/>
                <a:cs typeface="Dosis"/>
                <a:sym typeface="Dosis"/>
              </a:rPr>
              <a:t>		</a:t>
            </a:r>
            <a:br>
              <a:rPr lang="en-US" sz="1400">
                <a:latin typeface="Dosis"/>
                <a:ea typeface="Dosis"/>
                <a:cs typeface="Dosis"/>
                <a:sym typeface="Dosis"/>
              </a:rPr>
            </a:br>
            <a:endParaRPr sz="1400">
              <a:latin typeface="Dosis"/>
              <a:ea typeface="Dosis"/>
              <a:cs typeface="Dosis"/>
              <a:sym typeface="Dosis"/>
            </a:endParaRPr>
          </a:p>
        </p:txBody>
      </p:sp>
      <p:pic>
        <p:nvPicPr>
          <p:cNvPr id="171" name="Google Shape;171;p12"/>
          <p:cNvPicPr preferRelativeResize="0"/>
          <p:nvPr/>
        </p:nvPicPr>
        <p:blipFill rotWithShape="1">
          <a:blip r:embed="rId3">
            <a:alphaModFix/>
          </a:blip>
          <a:srcRect/>
          <a:stretch/>
        </p:blipFill>
        <p:spPr>
          <a:xfrm>
            <a:off x="958157" y="4493719"/>
            <a:ext cx="3567234" cy="1266676"/>
          </a:xfrm>
          <a:prstGeom prst="rect">
            <a:avLst/>
          </a:prstGeom>
          <a:noFill/>
          <a:ln>
            <a:noFill/>
          </a:ln>
        </p:spPr>
      </p:pic>
      <p:pic>
        <p:nvPicPr>
          <p:cNvPr id="172" name="Google Shape;172;p12" descr="suffixTree"/>
          <p:cNvPicPr preferRelativeResize="0"/>
          <p:nvPr/>
        </p:nvPicPr>
        <p:blipFill rotWithShape="1">
          <a:blip r:embed="rId4">
            <a:alphaModFix/>
          </a:blip>
          <a:srcRect b="4729"/>
          <a:stretch/>
        </p:blipFill>
        <p:spPr>
          <a:xfrm>
            <a:off x="4718701" y="1897673"/>
            <a:ext cx="4046928" cy="3904930"/>
          </a:xfrm>
          <a:prstGeom prst="rect">
            <a:avLst/>
          </a:prstGeom>
          <a:noFill/>
          <a:ln>
            <a:noFill/>
          </a:ln>
        </p:spPr>
      </p:pic>
    </p:spTree>
    <p:extLst>
      <p:ext uri="{BB962C8B-B14F-4D97-AF65-F5344CB8AC3E}">
        <p14:creationId xmlns:p14="http://schemas.microsoft.com/office/powerpoint/2010/main" val="40724966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3"/>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Genome Indexing (Suffix Array)</a:t>
            </a:r>
            <a:endParaRPr/>
          </a:p>
        </p:txBody>
      </p:sp>
      <p:sp>
        <p:nvSpPr>
          <p:cNvPr id="178" name="Google Shape;178;p13"/>
          <p:cNvSpPr txBox="1">
            <a:spLocks noGrp="1"/>
          </p:cNvSpPr>
          <p:nvPr>
            <p:ph type="body" idx="1"/>
          </p:nvPr>
        </p:nvSpPr>
        <p:spPr>
          <a:xfrm>
            <a:off x="5412828" y="1902979"/>
            <a:ext cx="3436741" cy="2317581"/>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b="1">
                <a:latin typeface="Dosis"/>
                <a:ea typeface="Dosis"/>
                <a:cs typeface="Dosis"/>
                <a:sym typeface="Dosis"/>
              </a:rPr>
              <a:t>More space efficient than suffix tree</a:t>
            </a:r>
            <a:r>
              <a:rPr lang="en-US" sz="1400">
                <a:latin typeface="Dosis"/>
                <a:ea typeface="Dosis"/>
                <a:cs typeface="Dosis"/>
                <a:sym typeface="Dosis"/>
              </a:rPr>
              <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Suffix tree index for human genome is about 47 GB</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Lexicographically sort all the suffixes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Store the starting indices of the suffixes along with the original string</a:t>
            </a:r>
            <a:endParaRPr/>
          </a:p>
          <a:p>
            <a:pPr marL="285750" indent="-196850">
              <a:lnSpc>
                <a:spcPct val="100000"/>
              </a:lnSpc>
              <a:buSzPts val="1400"/>
              <a:buNone/>
            </a:pPr>
            <a:endParaRPr sz="1400">
              <a:latin typeface="Dosis"/>
              <a:ea typeface="Dosis"/>
              <a:cs typeface="Dosis"/>
              <a:sym typeface="Dosis"/>
            </a:endParaRPr>
          </a:p>
        </p:txBody>
      </p:sp>
      <p:sp>
        <p:nvSpPr>
          <p:cNvPr id="179" name="Google Shape;179;p13"/>
          <p:cNvSpPr txBox="1"/>
          <p:nvPr/>
        </p:nvSpPr>
        <p:spPr>
          <a:xfrm>
            <a:off x="5412828" y="4294132"/>
            <a:ext cx="3436741" cy="1261271"/>
          </a:xfrm>
          <a:prstGeom prst="rect">
            <a:avLst/>
          </a:prstGeom>
          <a:solidFill>
            <a:srgbClr val="7030A0"/>
          </a:solidFill>
          <a:ln>
            <a:noFill/>
          </a:ln>
        </p:spPr>
        <p:txBody>
          <a:bodyPr spcFirstLastPara="1" wrap="square" lIns="91425" tIns="91425" rIns="91425" bIns="91425" anchor="t" anchorCtr="0">
            <a:noAutofit/>
          </a:bodyPr>
          <a:lstStyle/>
          <a:p>
            <a:pPr lvl="1" algn="ctr">
              <a:buClr>
                <a:srgbClr val="0DB7C4"/>
              </a:buClr>
              <a:buSzPts val="1400"/>
            </a:pPr>
            <a:endParaRPr b="1">
              <a:solidFill>
                <a:srgbClr val="415665"/>
              </a:solidFill>
              <a:latin typeface="Dosis"/>
              <a:ea typeface="Dosis"/>
              <a:cs typeface="Dosis"/>
              <a:sym typeface="Dosis"/>
            </a:endParaRPr>
          </a:p>
          <a:p>
            <a:pPr lvl="1" algn="ctr">
              <a:buClr>
                <a:srgbClr val="0DB7C4"/>
              </a:buClr>
              <a:buSzPts val="2000"/>
            </a:pPr>
            <a:r>
              <a:rPr lang="en-US" sz="2000" b="1">
                <a:solidFill>
                  <a:schemeClr val="lt1"/>
                </a:solidFill>
                <a:latin typeface="Dosis"/>
                <a:ea typeface="Dosis"/>
                <a:cs typeface="Dosis"/>
                <a:sym typeface="Dosis"/>
              </a:rPr>
              <a:t>Generate Suffix Array of </a:t>
            </a:r>
            <a:r>
              <a:rPr lang="en-US" sz="2000" b="1" u="sng">
                <a:solidFill>
                  <a:schemeClr val="lt1"/>
                </a:solidFill>
                <a:latin typeface="Dosis"/>
                <a:ea typeface="Dosis"/>
                <a:cs typeface="Dosis"/>
                <a:sym typeface="Dosis"/>
              </a:rPr>
              <a:t>ATCATG</a:t>
            </a:r>
            <a:endParaRPr/>
          </a:p>
          <a:p>
            <a:pPr marL="285750" indent="-196850">
              <a:buClr>
                <a:srgbClr val="0DB7C4"/>
              </a:buClr>
              <a:buSzPts val="1400"/>
            </a:pPr>
            <a:endParaRPr>
              <a:solidFill>
                <a:srgbClr val="415665"/>
              </a:solidFill>
              <a:latin typeface="Dosis"/>
              <a:ea typeface="Dosis"/>
              <a:cs typeface="Dosis"/>
              <a:sym typeface="Dosis"/>
            </a:endParaRPr>
          </a:p>
        </p:txBody>
      </p:sp>
      <p:graphicFrame>
        <p:nvGraphicFramePr>
          <p:cNvPr id="180" name="Google Shape;180;p13"/>
          <p:cNvGraphicFramePr/>
          <p:nvPr/>
        </p:nvGraphicFramePr>
        <p:xfrm>
          <a:off x="805533" y="2158108"/>
          <a:ext cx="1516375" cy="3596710"/>
        </p:xfrm>
        <a:graphic>
          <a:graphicData uri="http://schemas.openxmlformats.org/drawingml/2006/table">
            <a:tbl>
              <a:tblPr firstRow="1" bandRow="1">
                <a:noFill/>
              </a:tblPr>
              <a:tblGrid>
                <a:gridCol w="208300">
                  <a:extLst>
                    <a:ext uri="{9D8B030D-6E8A-4147-A177-3AD203B41FA5}">
                      <a16:colId xmlns:a16="http://schemas.microsoft.com/office/drawing/2014/main" val="20000"/>
                    </a:ext>
                  </a:extLst>
                </a:gridCol>
                <a:gridCol w="13080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1</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ATCATG$</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TCATG$</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3</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CATG$</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4</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ATG$</a:t>
                      </a:r>
                      <a:endParaRPr sz="1400" u="none" strike="noStrike" cap="none">
                        <a:solidFill>
                          <a:schemeClr val="dk2"/>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400"/>
                        <a:buFont typeface="Dosis"/>
                        <a:buNone/>
                      </a:pPr>
                      <a:endParaRPr sz="1400" u="none" strike="noStrike" cap="none">
                        <a:solidFill>
                          <a:schemeClr val="dk2"/>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400"/>
                        <a:buFont typeface="Dosis"/>
                        <a:buNone/>
                      </a:pPr>
                      <a:endParaRPr sz="1400" u="none" strike="noStrike" cap="none">
                        <a:solidFill>
                          <a:schemeClr val="dk2"/>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400"/>
                        <a:buFont typeface="Dosis"/>
                        <a:buNone/>
                      </a:pPr>
                      <a:endParaRPr sz="1400" u="none" strike="noStrike" cap="none">
                        <a:solidFill>
                          <a:schemeClr val="dk2"/>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400"/>
                        <a:buFont typeface="Dosis"/>
                        <a:buNone/>
                      </a:pPr>
                      <a:endParaRPr sz="1400" u="none" strike="noStrike" cap="none">
                        <a:solidFill>
                          <a:schemeClr val="dk2"/>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400"/>
                        <a:buFont typeface="Dosis"/>
                        <a:buNone/>
                      </a:pPr>
                      <a:endParaRPr sz="140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5</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TG$</a:t>
                      </a:r>
                      <a:endParaRPr sz="140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6</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G$</a:t>
                      </a:r>
                      <a:endParaRPr sz="140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7</a:t>
                      </a:r>
                      <a:endParaRPr sz="140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u="none" strike="noStrike" cap="none">
                          <a:solidFill>
                            <a:schemeClr val="dk2"/>
                          </a:solidFill>
                          <a:latin typeface="Dosis"/>
                          <a:ea typeface="Dosis"/>
                          <a:cs typeface="Dosis"/>
                          <a:sym typeface="Dosis"/>
                        </a:rPr>
                        <a:t>$</a:t>
                      </a:r>
                      <a:endParaRPr sz="140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6"/>
                  </a:ext>
                </a:extLst>
              </a:tr>
            </a:tbl>
          </a:graphicData>
        </a:graphic>
      </p:graphicFrame>
      <p:sp>
        <p:nvSpPr>
          <p:cNvPr id="181" name="Google Shape;181;p13"/>
          <p:cNvSpPr txBox="1"/>
          <p:nvPr/>
        </p:nvSpPr>
        <p:spPr>
          <a:xfrm>
            <a:off x="2112560" y="2898886"/>
            <a:ext cx="1324402" cy="954067"/>
          </a:xfrm>
          <a:prstGeom prst="rect">
            <a:avLst/>
          </a:prstGeom>
          <a:noFill/>
          <a:ln>
            <a:noFill/>
          </a:ln>
        </p:spPr>
        <p:txBody>
          <a:bodyPr spcFirstLastPara="1" wrap="square" lIns="91425" tIns="45700" rIns="91425" bIns="45700" anchor="t" anchorCtr="0">
            <a:spAutoFit/>
          </a:bodyPr>
          <a:lstStyle/>
          <a:p>
            <a:pPr>
              <a:buClr>
                <a:schemeClr val="dk2"/>
              </a:buClr>
              <a:buSzPts val="1400"/>
            </a:pPr>
            <a:r>
              <a:rPr lang="en-US">
                <a:solidFill>
                  <a:schemeClr val="dk2"/>
                </a:solidFill>
                <a:latin typeface="Dosis"/>
                <a:ea typeface="Dosis"/>
                <a:cs typeface="Dosis"/>
                <a:sym typeface="Dosis"/>
              </a:rPr>
              <a:t>Sort the suffixes </a:t>
            </a:r>
            <a:endParaRPr/>
          </a:p>
          <a:p>
            <a:pPr>
              <a:buClr>
                <a:schemeClr val="dk2"/>
              </a:buClr>
              <a:buSzPts val="1400"/>
            </a:pPr>
            <a:r>
              <a:rPr lang="en-US">
                <a:solidFill>
                  <a:schemeClr val="dk2"/>
                </a:solidFill>
                <a:latin typeface="Dosis"/>
                <a:ea typeface="Dosis"/>
                <a:cs typeface="Dosis"/>
                <a:sym typeface="Dosis"/>
              </a:rPr>
              <a:t>lexicographically</a:t>
            </a:r>
            <a:endParaRPr>
              <a:solidFill>
                <a:schemeClr val="dk2"/>
              </a:solidFill>
              <a:latin typeface="Dosis"/>
              <a:ea typeface="Dosis"/>
              <a:cs typeface="Dosis"/>
              <a:sym typeface="Dosis"/>
            </a:endParaRPr>
          </a:p>
        </p:txBody>
      </p:sp>
      <p:cxnSp>
        <p:nvCxnSpPr>
          <p:cNvPr id="182" name="Google Shape;182;p13"/>
          <p:cNvCxnSpPr/>
          <p:nvPr/>
        </p:nvCxnSpPr>
        <p:spPr>
          <a:xfrm>
            <a:off x="2123292" y="3545216"/>
            <a:ext cx="1313670" cy="2682"/>
          </a:xfrm>
          <a:prstGeom prst="straightConnector1">
            <a:avLst/>
          </a:prstGeom>
          <a:noFill/>
          <a:ln w="25400" cap="flat" cmpd="sng">
            <a:solidFill>
              <a:srgbClr val="347EB8"/>
            </a:solidFill>
            <a:prstDash val="solid"/>
            <a:round/>
            <a:headEnd type="none" w="sm" len="sm"/>
            <a:tailEnd type="stealth" w="med" len="med"/>
          </a:ln>
        </p:spPr>
      </p:cxnSp>
      <p:graphicFrame>
        <p:nvGraphicFramePr>
          <p:cNvPr id="183" name="Google Shape;183;p13"/>
          <p:cNvGraphicFramePr/>
          <p:nvPr/>
        </p:nvGraphicFramePr>
        <p:xfrm>
          <a:off x="3639653" y="2145173"/>
          <a:ext cx="1501550" cy="2595950"/>
        </p:xfrm>
        <a:graphic>
          <a:graphicData uri="http://schemas.openxmlformats.org/drawingml/2006/table">
            <a:tbl>
              <a:tblPr firstRow="1" bandRow="1">
                <a:noFill/>
              </a:tblPr>
              <a:tblGrid>
                <a:gridCol w="267200">
                  <a:extLst>
                    <a:ext uri="{9D8B030D-6E8A-4147-A177-3AD203B41FA5}">
                      <a16:colId xmlns:a16="http://schemas.microsoft.com/office/drawing/2014/main" val="20000"/>
                    </a:ext>
                  </a:extLst>
                </a:gridCol>
                <a:gridCol w="12343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7</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ATCATG$</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4</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ATG$</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3</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CATG$</a:t>
                      </a:r>
                      <a:endParaRPr sz="1400" b="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6</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G$</a:t>
                      </a:r>
                      <a:endParaRPr sz="1400" b="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2</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TCATG$</a:t>
                      </a:r>
                      <a:endParaRPr sz="1400" b="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5</a:t>
                      </a:r>
                      <a:endParaRPr sz="1400" b="0" u="none" strike="noStrike" cap="none">
                        <a:solidFill>
                          <a:schemeClr val="dk2"/>
                        </a:solidFill>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chemeClr val="dk2"/>
                        </a:buClr>
                        <a:buSzPts val="1400"/>
                        <a:buFont typeface="Dosis"/>
                        <a:buNone/>
                      </a:pPr>
                      <a:r>
                        <a:rPr lang="en-US" sz="1400" b="0" u="none" strike="noStrike" cap="none">
                          <a:solidFill>
                            <a:schemeClr val="dk2"/>
                          </a:solidFill>
                          <a:latin typeface="Dosis"/>
                          <a:ea typeface="Dosis"/>
                          <a:cs typeface="Dosis"/>
                          <a:sym typeface="Dosis"/>
                        </a:rPr>
                        <a:t>TG$</a:t>
                      </a:r>
                      <a:endParaRPr sz="1400" b="0" u="none" strike="noStrike" cap="none">
                        <a:solidFill>
                          <a:schemeClr val="dk2"/>
                        </a:solidFill>
                        <a:latin typeface="Dosis"/>
                        <a:ea typeface="Dosis"/>
                        <a:cs typeface="Dosis"/>
                        <a:sym typeface="Dosis"/>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69216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668899" y="1020110"/>
            <a:ext cx="8548674" cy="877562"/>
          </a:xfrm>
          <a:prstGeom prst="rect">
            <a:avLst/>
          </a:prstGeom>
          <a:noFill/>
          <a:ln>
            <a:noFill/>
          </a:ln>
        </p:spPr>
        <p:txBody>
          <a:bodyPr spcFirstLastPara="1" wrap="square" lIns="91425" tIns="91425" rIns="91425" bIns="91425" anchor="b" anchorCtr="0">
            <a:noAutofit/>
          </a:bodyPr>
          <a:lstStyle/>
          <a:p>
            <a:pPr>
              <a:buSzPts val="2400"/>
            </a:pPr>
            <a:r>
              <a:rPr lang="en-US"/>
              <a:t>Genome Indexing (Burrows Wheeler Transform)</a:t>
            </a:r>
            <a:endParaRPr/>
          </a:p>
        </p:txBody>
      </p:sp>
      <p:sp>
        <p:nvSpPr>
          <p:cNvPr id="189" name="Google Shape;189;p15"/>
          <p:cNvSpPr txBox="1">
            <a:spLocks noGrp="1"/>
          </p:cNvSpPr>
          <p:nvPr>
            <p:ph type="body" idx="1"/>
          </p:nvPr>
        </p:nvSpPr>
        <p:spPr>
          <a:xfrm>
            <a:off x="914391" y="1897672"/>
            <a:ext cx="2680148" cy="3458006"/>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a:latin typeface="Dosis"/>
                <a:ea typeface="Dosis"/>
                <a:cs typeface="Dosis"/>
                <a:sym typeface="Dosis"/>
              </a:rPr>
              <a:t>Given Sequence – </a:t>
            </a:r>
            <a:r>
              <a:rPr lang="en-US" sz="1400" b="1">
                <a:latin typeface="Dosis"/>
                <a:ea typeface="Dosis"/>
                <a:cs typeface="Dosis"/>
                <a:sym typeface="Dosis"/>
              </a:rPr>
              <a:t>abaaba</a:t>
            </a:r>
            <a:br>
              <a:rPr lang="en-US" sz="1400" b="1">
                <a:latin typeface="Dosis"/>
                <a:ea typeface="Dosis"/>
                <a:cs typeface="Dosis"/>
                <a:sym typeface="Dosis"/>
              </a:rPr>
            </a:br>
            <a:endParaRPr sz="1400" b="1">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Add </a:t>
            </a:r>
            <a:r>
              <a:rPr lang="en-US" sz="1400" b="1">
                <a:latin typeface="Dosis"/>
                <a:ea typeface="Dosis"/>
                <a:cs typeface="Dosis"/>
                <a:sym typeface="Dosis"/>
              </a:rPr>
              <a:t>$ </a:t>
            </a:r>
            <a:r>
              <a:rPr lang="en-US" sz="1400">
                <a:latin typeface="Dosis"/>
                <a:ea typeface="Dosis"/>
                <a:cs typeface="Dosis"/>
                <a:sym typeface="Dosis"/>
              </a:rPr>
              <a:t>as ending notation – </a:t>
            </a:r>
            <a:r>
              <a:rPr lang="en-US" sz="1400" b="1">
                <a:latin typeface="Dosis"/>
                <a:ea typeface="Dosis"/>
                <a:cs typeface="Dosis"/>
                <a:sym typeface="Dosis"/>
              </a:rPr>
              <a:t>abaaba$</a:t>
            </a:r>
            <a:br>
              <a:rPr lang="en-US" sz="1400" b="1">
                <a:latin typeface="Dosis"/>
                <a:ea typeface="Dosis"/>
                <a:cs typeface="Dosis"/>
                <a:sym typeface="Dosis"/>
              </a:rPr>
            </a:br>
            <a:endParaRPr sz="1400" b="1">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By Shifting each alphabet to the right once, generate all the rotations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Lexicographically Sort all the rotations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The very last column will be denoted as BWT (T)  </a:t>
            </a:r>
            <a:br>
              <a:rPr lang="en-US" sz="1400">
                <a:latin typeface="Dosis"/>
                <a:ea typeface="Dosis"/>
                <a:cs typeface="Dosis"/>
                <a:sym typeface="Dosis"/>
              </a:rPr>
            </a:br>
            <a:r>
              <a:rPr lang="en-US" sz="1400">
                <a:latin typeface="Dosis"/>
                <a:ea typeface="Dosis"/>
                <a:cs typeface="Dosis"/>
                <a:sym typeface="Dosis"/>
              </a:rPr>
              <a:t>		</a:t>
            </a:r>
            <a:br>
              <a:rPr lang="en-US" sz="1400">
                <a:latin typeface="Dosis"/>
                <a:ea typeface="Dosis"/>
                <a:cs typeface="Dosis"/>
                <a:sym typeface="Dosis"/>
              </a:rPr>
            </a:br>
            <a:endParaRPr sz="1400">
              <a:latin typeface="Dosis"/>
              <a:ea typeface="Dosis"/>
              <a:cs typeface="Dosis"/>
              <a:sym typeface="Dosis"/>
            </a:endParaRPr>
          </a:p>
        </p:txBody>
      </p:sp>
      <p:pic>
        <p:nvPicPr>
          <p:cNvPr id="190" name="Google Shape;190;p15"/>
          <p:cNvPicPr preferRelativeResize="0"/>
          <p:nvPr/>
        </p:nvPicPr>
        <p:blipFill rotWithShape="1">
          <a:blip r:embed="rId3">
            <a:alphaModFix/>
          </a:blip>
          <a:srcRect/>
          <a:stretch/>
        </p:blipFill>
        <p:spPr>
          <a:xfrm>
            <a:off x="3840031" y="2429378"/>
            <a:ext cx="5209376" cy="2182976"/>
          </a:xfrm>
          <a:prstGeom prst="rect">
            <a:avLst/>
          </a:prstGeom>
          <a:noFill/>
          <a:ln>
            <a:noFill/>
          </a:ln>
        </p:spPr>
      </p:pic>
    </p:spTree>
    <p:extLst>
      <p:ext uri="{BB962C8B-B14F-4D97-AF65-F5344CB8AC3E}">
        <p14:creationId xmlns:p14="http://schemas.microsoft.com/office/powerpoint/2010/main" val="1844259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668899" y="1020110"/>
            <a:ext cx="8548674" cy="877562"/>
          </a:xfrm>
          <a:prstGeom prst="rect">
            <a:avLst/>
          </a:prstGeom>
          <a:noFill/>
          <a:ln>
            <a:noFill/>
          </a:ln>
        </p:spPr>
        <p:txBody>
          <a:bodyPr spcFirstLastPara="1" wrap="square" lIns="91425" tIns="91425" rIns="91425" bIns="91425" anchor="b" anchorCtr="0">
            <a:noAutofit/>
          </a:bodyPr>
          <a:lstStyle/>
          <a:p>
            <a:pPr>
              <a:buSzPts val="2400"/>
            </a:pPr>
            <a:r>
              <a:rPr lang="en-US"/>
              <a:t>Genome Indexing (Burrows Wheeler Transform)</a:t>
            </a:r>
            <a:endParaRPr/>
          </a:p>
        </p:txBody>
      </p:sp>
      <p:sp>
        <p:nvSpPr>
          <p:cNvPr id="196" name="Google Shape;196;p16"/>
          <p:cNvSpPr txBox="1">
            <a:spLocks noGrp="1"/>
          </p:cNvSpPr>
          <p:nvPr>
            <p:ph type="body" idx="1"/>
          </p:nvPr>
        </p:nvSpPr>
        <p:spPr>
          <a:xfrm>
            <a:off x="6180074" y="2307678"/>
            <a:ext cx="2680148" cy="3483523"/>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a:latin typeface="Dosis"/>
                <a:ea typeface="Dosis"/>
                <a:cs typeface="Dosis"/>
                <a:sym typeface="Dosis"/>
              </a:rPr>
              <a:t>Given Sequence – </a:t>
            </a:r>
            <a:r>
              <a:rPr lang="en-US" sz="1400" b="1">
                <a:latin typeface="Dosis"/>
                <a:ea typeface="Dosis"/>
                <a:cs typeface="Dosis"/>
                <a:sym typeface="Dosis"/>
              </a:rPr>
              <a:t>abaaba</a:t>
            </a:r>
            <a:br>
              <a:rPr lang="en-US" sz="1400" b="1">
                <a:latin typeface="Dosis"/>
                <a:ea typeface="Dosis"/>
                <a:cs typeface="Dosis"/>
                <a:sym typeface="Dosis"/>
              </a:rPr>
            </a:br>
            <a:endParaRPr sz="1400" b="1">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Add </a:t>
            </a:r>
            <a:r>
              <a:rPr lang="en-US" sz="1400" b="1">
                <a:latin typeface="Dosis"/>
                <a:ea typeface="Dosis"/>
                <a:cs typeface="Dosis"/>
                <a:sym typeface="Dosis"/>
              </a:rPr>
              <a:t>$ </a:t>
            </a:r>
            <a:r>
              <a:rPr lang="en-US" sz="1400">
                <a:latin typeface="Dosis"/>
                <a:ea typeface="Dosis"/>
                <a:cs typeface="Dosis"/>
                <a:sym typeface="Dosis"/>
              </a:rPr>
              <a:t>as ending notation – </a:t>
            </a:r>
            <a:r>
              <a:rPr lang="en-US" sz="1400" b="1">
                <a:latin typeface="Dosis"/>
                <a:ea typeface="Dosis"/>
                <a:cs typeface="Dosis"/>
                <a:sym typeface="Dosis"/>
              </a:rPr>
              <a:t>abaaba$</a:t>
            </a:r>
            <a:r>
              <a:rPr lang="en-US" sz="1400">
                <a:latin typeface="Dosis"/>
                <a:ea typeface="Dosis"/>
                <a:cs typeface="Dosis"/>
                <a:sym typeface="Dosis"/>
              </a:rPr>
              <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Lexicographically sorted all rotations will generate BWT Matrix which will be denoted as BWM (T)</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Suffix Array generated from all the rotations will be called SA (T)</a:t>
            </a:r>
            <a:endParaRPr/>
          </a:p>
          <a:p>
            <a:pPr marL="285750" indent="-196850">
              <a:lnSpc>
                <a:spcPct val="100000"/>
              </a:lnSpc>
              <a:buSzPts val="1400"/>
              <a:buNone/>
            </a:pP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BWM can be derived from any given BWT (T)		</a:t>
            </a:r>
            <a:br>
              <a:rPr lang="en-US" sz="1400">
                <a:latin typeface="Dosis"/>
                <a:ea typeface="Dosis"/>
                <a:cs typeface="Dosis"/>
                <a:sym typeface="Dosis"/>
              </a:rPr>
            </a:br>
            <a:endParaRPr sz="1400">
              <a:latin typeface="Dosis"/>
              <a:ea typeface="Dosis"/>
              <a:cs typeface="Dosis"/>
              <a:sym typeface="Dosis"/>
            </a:endParaRPr>
          </a:p>
        </p:txBody>
      </p:sp>
      <p:pic>
        <p:nvPicPr>
          <p:cNvPr id="197" name="Google Shape;197;p16"/>
          <p:cNvPicPr preferRelativeResize="0"/>
          <p:nvPr/>
        </p:nvPicPr>
        <p:blipFill rotWithShape="1">
          <a:blip r:embed="rId3">
            <a:alphaModFix/>
          </a:blip>
          <a:srcRect/>
          <a:stretch/>
        </p:blipFill>
        <p:spPr>
          <a:xfrm>
            <a:off x="668899" y="2307678"/>
            <a:ext cx="4959046" cy="2512907"/>
          </a:xfrm>
          <a:prstGeom prst="rect">
            <a:avLst/>
          </a:prstGeom>
          <a:noFill/>
          <a:ln>
            <a:noFill/>
          </a:ln>
        </p:spPr>
      </p:pic>
    </p:spTree>
    <p:extLst>
      <p:ext uri="{BB962C8B-B14F-4D97-AF65-F5344CB8AC3E}">
        <p14:creationId xmlns:p14="http://schemas.microsoft.com/office/powerpoint/2010/main" val="42082164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668899" y="1020110"/>
            <a:ext cx="8548674" cy="877562"/>
          </a:xfrm>
          <a:prstGeom prst="rect">
            <a:avLst/>
          </a:prstGeom>
          <a:noFill/>
          <a:ln>
            <a:noFill/>
          </a:ln>
        </p:spPr>
        <p:txBody>
          <a:bodyPr spcFirstLastPara="1" wrap="square" lIns="91425" tIns="91425" rIns="91425" bIns="91425" anchor="b" anchorCtr="0">
            <a:noAutofit/>
          </a:bodyPr>
          <a:lstStyle/>
          <a:p>
            <a:pPr>
              <a:buSzPts val="2400"/>
            </a:pPr>
            <a:r>
              <a:rPr lang="en-US"/>
              <a:t>Genome Indexing (Burrows Wheeler Transform)</a:t>
            </a:r>
            <a:endParaRPr/>
          </a:p>
        </p:txBody>
      </p:sp>
      <p:sp>
        <p:nvSpPr>
          <p:cNvPr id="203" name="Google Shape;203;p17"/>
          <p:cNvSpPr txBox="1">
            <a:spLocks noGrp="1"/>
          </p:cNvSpPr>
          <p:nvPr>
            <p:ph type="body" idx="1"/>
          </p:nvPr>
        </p:nvSpPr>
        <p:spPr>
          <a:xfrm>
            <a:off x="963987" y="2528395"/>
            <a:ext cx="2680148" cy="2500805"/>
          </a:xfrm>
          <a:prstGeom prst="rect">
            <a:avLst/>
          </a:prstGeom>
          <a:noFill/>
          <a:ln>
            <a:noFill/>
          </a:ln>
        </p:spPr>
        <p:txBody>
          <a:bodyPr spcFirstLastPara="1" wrap="square" lIns="91425" tIns="91425" rIns="91425" bIns="91425" anchor="t" anchorCtr="0">
            <a:noAutofit/>
          </a:bodyPr>
          <a:lstStyle/>
          <a:p>
            <a:pPr marL="0" indent="0" algn="ctr">
              <a:lnSpc>
                <a:spcPct val="100000"/>
              </a:lnSpc>
              <a:buSzPts val="1400"/>
              <a:buNone/>
            </a:pPr>
            <a:r>
              <a:rPr lang="en-US" sz="1400" b="1" u="sng">
                <a:latin typeface="Dosis"/>
                <a:ea typeface="Dosis"/>
                <a:cs typeface="Dosis"/>
                <a:sym typeface="Dosis"/>
              </a:rPr>
              <a:t>LF (Last to First) Mapping </a:t>
            </a:r>
            <a:r>
              <a:rPr lang="en-US" sz="1400" b="1">
                <a:latin typeface="Dosis"/>
                <a:ea typeface="Dosis"/>
                <a:cs typeface="Dosis"/>
                <a:sym typeface="Dosis"/>
              </a:rPr>
              <a:t/>
            </a:r>
            <a:br>
              <a:rPr lang="en-US" sz="1400" b="1">
                <a:latin typeface="Dosis"/>
                <a:ea typeface="Dosis"/>
                <a:cs typeface="Dosis"/>
                <a:sym typeface="Dosis"/>
              </a:rPr>
            </a:br>
            <a:endParaRPr sz="1400" b="1">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Generate Burrows Wheeler Matrix for a given sequence</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Assign numbers to distinguish same characters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Assign the numbers in a ascending manner for each character</a:t>
            </a:r>
            <a:endParaRPr/>
          </a:p>
          <a:p>
            <a:pPr marL="285750" indent="-196850">
              <a:lnSpc>
                <a:spcPct val="100000"/>
              </a:lnSpc>
              <a:buSzPts val="1400"/>
              <a:buNone/>
            </a:pP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a:t>
            </a:r>
            <a:br>
              <a:rPr lang="en-US" sz="1400">
                <a:latin typeface="Dosis"/>
                <a:ea typeface="Dosis"/>
                <a:cs typeface="Dosis"/>
                <a:sym typeface="Dosis"/>
              </a:rPr>
            </a:br>
            <a:endParaRPr sz="1400">
              <a:latin typeface="Dosis"/>
              <a:ea typeface="Dosis"/>
              <a:cs typeface="Dosis"/>
              <a:sym typeface="Dosis"/>
            </a:endParaRPr>
          </a:p>
        </p:txBody>
      </p:sp>
      <p:pic>
        <p:nvPicPr>
          <p:cNvPr id="204" name="Google Shape;204;p17"/>
          <p:cNvPicPr preferRelativeResize="0"/>
          <p:nvPr/>
        </p:nvPicPr>
        <p:blipFill rotWithShape="1">
          <a:blip r:embed="rId3">
            <a:alphaModFix/>
          </a:blip>
          <a:srcRect/>
          <a:stretch/>
        </p:blipFill>
        <p:spPr>
          <a:xfrm>
            <a:off x="3878320" y="2528395"/>
            <a:ext cx="5011645" cy="2639342"/>
          </a:xfrm>
          <a:prstGeom prst="rect">
            <a:avLst/>
          </a:prstGeom>
          <a:noFill/>
          <a:ln>
            <a:noFill/>
          </a:ln>
        </p:spPr>
      </p:pic>
    </p:spTree>
    <p:extLst>
      <p:ext uri="{BB962C8B-B14F-4D97-AF65-F5344CB8AC3E}">
        <p14:creationId xmlns:p14="http://schemas.microsoft.com/office/powerpoint/2010/main" val="34107523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668899" y="1020110"/>
            <a:ext cx="8548674" cy="877562"/>
          </a:xfrm>
          <a:prstGeom prst="rect">
            <a:avLst/>
          </a:prstGeom>
          <a:noFill/>
          <a:ln>
            <a:noFill/>
          </a:ln>
        </p:spPr>
        <p:txBody>
          <a:bodyPr spcFirstLastPara="1" wrap="square" lIns="91425" tIns="91425" rIns="91425" bIns="91425" anchor="b" anchorCtr="0">
            <a:noAutofit/>
          </a:bodyPr>
          <a:lstStyle/>
          <a:p>
            <a:pPr>
              <a:buSzPts val="2400"/>
            </a:pPr>
            <a:r>
              <a:rPr lang="en-US"/>
              <a:t>Genome Indexing (Burrows Wheeler Transform)</a:t>
            </a:r>
            <a:endParaRPr/>
          </a:p>
        </p:txBody>
      </p:sp>
      <p:sp>
        <p:nvSpPr>
          <p:cNvPr id="210" name="Google Shape;210;p18"/>
          <p:cNvSpPr txBox="1"/>
          <p:nvPr/>
        </p:nvSpPr>
        <p:spPr>
          <a:xfrm>
            <a:off x="4109536" y="1918591"/>
            <a:ext cx="4595928" cy="3653534"/>
          </a:xfrm>
          <a:prstGeom prst="rect">
            <a:avLst/>
          </a:prstGeom>
          <a:noFill/>
          <a:ln>
            <a:noFill/>
          </a:ln>
        </p:spPr>
        <p:txBody>
          <a:bodyPr spcFirstLastPara="1" wrap="square" lIns="91425" tIns="91425" rIns="91425" bIns="91425" anchor="t" anchorCtr="0">
            <a:noAutofit/>
          </a:bodyPr>
          <a:lstStyle/>
          <a:p>
            <a:pPr algn="ctr">
              <a:buClr>
                <a:srgbClr val="0DB7C4"/>
              </a:buClr>
              <a:buSzPts val="1400"/>
            </a:pPr>
            <a:r>
              <a:rPr lang="en-US" b="1" u="sng">
                <a:solidFill>
                  <a:srgbClr val="415665"/>
                </a:solidFill>
                <a:latin typeface="Dosis"/>
                <a:ea typeface="Dosis"/>
                <a:cs typeface="Dosis"/>
                <a:sym typeface="Dosis"/>
              </a:rPr>
              <a:t>Find out the row starting with b1 using LF Mapping</a:t>
            </a:r>
            <a:r>
              <a:rPr lang="en-US" b="1">
                <a:solidFill>
                  <a:srgbClr val="415665"/>
                </a:solidFill>
                <a:latin typeface="Dosis"/>
                <a:ea typeface="Dosis"/>
                <a:cs typeface="Dosis"/>
                <a:sym typeface="Dosis"/>
              </a:rPr>
              <a:t/>
            </a:r>
            <a:br>
              <a:rPr lang="en-US" b="1">
                <a:solidFill>
                  <a:srgbClr val="415665"/>
                </a:solidFill>
                <a:latin typeface="Dosis"/>
                <a:ea typeface="Dosis"/>
                <a:cs typeface="Dosis"/>
                <a:sym typeface="Dosis"/>
              </a:rPr>
            </a:br>
            <a:endParaRPr b="1">
              <a:solidFill>
                <a:srgbClr val="415665"/>
              </a:solidFill>
              <a:latin typeface="Dosis"/>
              <a:ea typeface="Dosis"/>
              <a:cs typeface="Dosis"/>
              <a:sym typeface="Dosis"/>
            </a:endParaRPr>
          </a:p>
          <a:p>
            <a:pPr marL="342900" indent="-342900">
              <a:buClr>
                <a:srgbClr val="0DB7C4"/>
              </a:buClr>
              <a:buSzPts val="1400"/>
              <a:buFont typeface="Arial"/>
              <a:buAutoNum type="arabicPeriod"/>
            </a:pPr>
            <a:r>
              <a:rPr lang="en-US">
                <a:solidFill>
                  <a:srgbClr val="415665"/>
                </a:solidFill>
                <a:latin typeface="Dosis"/>
                <a:ea typeface="Dosis"/>
                <a:cs typeface="Dosis"/>
                <a:sym typeface="Dosis"/>
              </a:rPr>
              <a:t>Start from the row containing </a:t>
            </a:r>
            <a:r>
              <a:rPr lang="en-US" b="1">
                <a:solidFill>
                  <a:srgbClr val="415665"/>
                </a:solidFill>
                <a:latin typeface="Dosis"/>
                <a:ea typeface="Dosis"/>
                <a:cs typeface="Dosis"/>
                <a:sym typeface="Dosis"/>
              </a:rPr>
              <a:t>$</a:t>
            </a:r>
            <a:r>
              <a:rPr lang="en-US">
                <a:solidFill>
                  <a:srgbClr val="415665"/>
                </a:solidFill>
                <a:latin typeface="Dosis"/>
                <a:ea typeface="Dosis"/>
                <a:cs typeface="Dosis"/>
                <a:sym typeface="Dosis"/>
              </a:rPr>
              <a:t> in the First Column</a:t>
            </a:r>
            <a:br>
              <a:rPr lang="en-US">
                <a:solidFill>
                  <a:srgbClr val="415665"/>
                </a:solidFill>
                <a:latin typeface="Dosis"/>
                <a:ea typeface="Dosis"/>
                <a:cs typeface="Dosis"/>
                <a:sym typeface="Dosis"/>
              </a:rPr>
            </a:br>
            <a:endParaRPr>
              <a:solidFill>
                <a:srgbClr val="415665"/>
              </a:solidFill>
              <a:latin typeface="Dosis"/>
              <a:ea typeface="Dosis"/>
              <a:cs typeface="Dosis"/>
              <a:sym typeface="Dosis"/>
            </a:endParaRPr>
          </a:p>
          <a:p>
            <a:pPr marL="342900" indent="-342900">
              <a:buClr>
                <a:srgbClr val="0DB7C4"/>
              </a:buClr>
              <a:buSzPts val="1400"/>
              <a:buFont typeface="Arial"/>
              <a:buAutoNum type="arabicPeriod"/>
            </a:pPr>
            <a:r>
              <a:rPr lang="en-US">
                <a:solidFill>
                  <a:srgbClr val="415665"/>
                </a:solidFill>
                <a:latin typeface="Dosis"/>
                <a:ea typeface="Dosis"/>
                <a:cs typeface="Dosis"/>
                <a:sym typeface="Dosis"/>
              </a:rPr>
              <a:t>Find out what’s in Last Column of that row (here its </a:t>
            </a:r>
            <a:r>
              <a:rPr lang="en-US" b="1">
                <a:solidFill>
                  <a:srgbClr val="415665"/>
                </a:solidFill>
                <a:latin typeface="Dosis"/>
                <a:ea typeface="Dosis"/>
                <a:cs typeface="Dosis"/>
                <a:sym typeface="Dosis"/>
              </a:rPr>
              <a:t>a</a:t>
            </a:r>
            <a:r>
              <a:rPr lang="en-US" b="1" baseline="-25000">
                <a:solidFill>
                  <a:srgbClr val="415665"/>
                </a:solidFill>
                <a:latin typeface="Dosis"/>
                <a:ea typeface="Dosis"/>
                <a:cs typeface="Dosis"/>
                <a:sym typeface="Dosis"/>
              </a:rPr>
              <a:t>0</a:t>
            </a:r>
            <a:r>
              <a:rPr lang="en-US">
                <a:solidFill>
                  <a:srgbClr val="415665"/>
                </a:solidFill>
                <a:latin typeface="Dosis"/>
                <a:ea typeface="Dosis"/>
                <a:cs typeface="Dosis"/>
                <a:sym typeface="Dosis"/>
              </a:rPr>
              <a:t>)</a:t>
            </a:r>
            <a:br>
              <a:rPr lang="en-US">
                <a:solidFill>
                  <a:srgbClr val="415665"/>
                </a:solidFill>
                <a:latin typeface="Dosis"/>
                <a:ea typeface="Dosis"/>
                <a:cs typeface="Dosis"/>
                <a:sym typeface="Dosis"/>
              </a:rPr>
            </a:br>
            <a:endParaRPr>
              <a:solidFill>
                <a:srgbClr val="415665"/>
              </a:solidFill>
              <a:latin typeface="Dosis"/>
              <a:ea typeface="Dosis"/>
              <a:cs typeface="Dosis"/>
              <a:sym typeface="Dosis"/>
            </a:endParaRPr>
          </a:p>
          <a:p>
            <a:pPr marL="342900" indent="-342900">
              <a:buClr>
                <a:srgbClr val="0DB7C4"/>
              </a:buClr>
              <a:buSzPts val="1400"/>
              <a:buFont typeface="Arial"/>
              <a:buAutoNum type="arabicPeriod"/>
            </a:pPr>
            <a:r>
              <a:rPr lang="en-US">
                <a:solidFill>
                  <a:srgbClr val="415665"/>
                </a:solidFill>
                <a:latin typeface="Dosis"/>
                <a:ea typeface="Dosis"/>
                <a:cs typeface="Dosis"/>
                <a:sym typeface="Dosis"/>
              </a:rPr>
              <a:t>Compare it with query </a:t>
            </a:r>
            <a:r>
              <a:rPr lang="en-US" b="1">
                <a:solidFill>
                  <a:srgbClr val="415665"/>
                </a:solidFill>
                <a:latin typeface="Dosis"/>
                <a:ea typeface="Dosis"/>
                <a:cs typeface="Dosis"/>
                <a:sym typeface="Dosis"/>
              </a:rPr>
              <a:t>(b</a:t>
            </a:r>
            <a:r>
              <a:rPr lang="en-US" b="1" baseline="-25000">
                <a:solidFill>
                  <a:srgbClr val="415665"/>
                </a:solidFill>
                <a:latin typeface="Dosis"/>
                <a:ea typeface="Dosis"/>
                <a:cs typeface="Dosis"/>
                <a:sym typeface="Dosis"/>
              </a:rPr>
              <a:t>1</a:t>
            </a:r>
            <a:r>
              <a:rPr lang="en-US" b="1">
                <a:solidFill>
                  <a:srgbClr val="415665"/>
                </a:solidFill>
                <a:latin typeface="Dosis"/>
                <a:ea typeface="Dosis"/>
                <a:cs typeface="Dosis"/>
                <a:sym typeface="Dosis"/>
              </a:rPr>
              <a:t>)</a:t>
            </a:r>
            <a:endParaRPr/>
          </a:p>
          <a:p>
            <a:pPr marL="342900" indent="-254000">
              <a:buClr>
                <a:srgbClr val="0DB7C4"/>
              </a:buClr>
              <a:buSzPts val="1400"/>
            </a:pPr>
            <a:endParaRPr>
              <a:solidFill>
                <a:srgbClr val="415665"/>
              </a:solidFill>
              <a:latin typeface="Dosis"/>
              <a:ea typeface="Dosis"/>
              <a:cs typeface="Dosis"/>
              <a:sym typeface="Dosis"/>
            </a:endParaRPr>
          </a:p>
          <a:p>
            <a:pPr marL="342900" indent="-342900">
              <a:buClr>
                <a:srgbClr val="0DB7C4"/>
              </a:buClr>
              <a:buSzPts val="1400"/>
              <a:buFont typeface="Arial"/>
              <a:buAutoNum type="arabicPeriod"/>
            </a:pPr>
            <a:r>
              <a:rPr lang="en-US">
                <a:solidFill>
                  <a:srgbClr val="415665"/>
                </a:solidFill>
                <a:latin typeface="Dosis"/>
                <a:ea typeface="Dosis"/>
                <a:cs typeface="Dosis"/>
                <a:sym typeface="Dosis"/>
              </a:rPr>
              <a:t>If MATCH, then </a:t>
            </a:r>
            <a:endParaRPr/>
          </a:p>
          <a:p>
            <a:pPr lvl="1">
              <a:buClr>
                <a:srgbClr val="0DB7C4"/>
              </a:buClr>
              <a:buSzPts val="1400"/>
            </a:pPr>
            <a:r>
              <a:rPr lang="en-US">
                <a:solidFill>
                  <a:srgbClr val="415665"/>
                </a:solidFill>
                <a:latin typeface="Dosis"/>
                <a:ea typeface="Dosis"/>
                <a:cs typeface="Dosis"/>
                <a:sym typeface="Dosis"/>
              </a:rPr>
              <a:t>	- Find </a:t>
            </a:r>
            <a:r>
              <a:rPr lang="en-US" b="1">
                <a:solidFill>
                  <a:srgbClr val="415665"/>
                </a:solidFill>
                <a:latin typeface="Dosis"/>
                <a:ea typeface="Dosis"/>
                <a:cs typeface="Dosis"/>
                <a:sym typeface="Dosis"/>
              </a:rPr>
              <a:t>b1</a:t>
            </a:r>
            <a:r>
              <a:rPr lang="en-US">
                <a:solidFill>
                  <a:srgbClr val="415665"/>
                </a:solidFill>
                <a:latin typeface="Dosis"/>
                <a:ea typeface="Dosis"/>
                <a:cs typeface="Dosis"/>
                <a:sym typeface="Dosis"/>
              </a:rPr>
              <a:t> in First Column</a:t>
            </a:r>
            <a:endParaRPr/>
          </a:p>
          <a:p>
            <a:pPr lvl="1">
              <a:buClr>
                <a:srgbClr val="0DB7C4"/>
              </a:buClr>
              <a:buSzPts val="1400"/>
            </a:pPr>
            <a:r>
              <a:rPr lang="en-US">
                <a:solidFill>
                  <a:srgbClr val="415665"/>
                </a:solidFill>
                <a:latin typeface="Dosis"/>
                <a:ea typeface="Dosis"/>
                <a:cs typeface="Dosis"/>
                <a:sym typeface="Dosis"/>
              </a:rPr>
              <a:t>	- Print row number</a:t>
            </a:r>
            <a:endParaRPr/>
          </a:p>
          <a:p>
            <a:pPr lvl="1">
              <a:buClr>
                <a:srgbClr val="0DB7C4"/>
              </a:buClr>
              <a:buSzPts val="1400"/>
            </a:pPr>
            <a:r>
              <a:rPr lang="en-US">
                <a:solidFill>
                  <a:srgbClr val="415665"/>
                </a:solidFill>
                <a:latin typeface="Dosis"/>
                <a:ea typeface="Dosis"/>
                <a:cs typeface="Dosis"/>
                <a:sym typeface="Dosis"/>
              </a:rPr>
              <a:t>	- Terminate</a:t>
            </a:r>
            <a:endParaRPr/>
          </a:p>
          <a:p>
            <a:pPr marL="342900" indent="-254000">
              <a:buClr>
                <a:srgbClr val="0DB7C4"/>
              </a:buClr>
              <a:buSzPts val="1400"/>
            </a:pPr>
            <a:endParaRPr>
              <a:solidFill>
                <a:srgbClr val="415665"/>
              </a:solidFill>
              <a:latin typeface="Dosis"/>
              <a:ea typeface="Dosis"/>
              <a:cs typeface="Dosis"/>
              <a:sym typeface="Dosis"/>
            </a:endParaRPr>
          </a:p>
          <a:p>
            <a:pPr marL="342900" indent="-342900">
              <a:buClr>
                <a:srgbClr val="0DB7C4"/>
              </a:buClr>
              <a:buSzPts val="1400"/>
              <a:buFont typeface="Arial"/>
              <a:buAutoNum type="arabicPeriod"/>
            </a:pPr>
            <a:r>
              <a:rPr lang="en-US">
                <a:solidFill>
                  <a:srgbClr val="415665"/>
                </a:solidFill>
                <a:latin typeface="Dosis"/>
                <a:ea typeface="Dosis"/>
                <a:cs typeface="Dosis"/>
                <a:sym typeface="Dosis"/>
              </a:rPr>
              <a:t>If No MATCH, then</a:t>
            </a:r>
            <a:endParaRPr/>
          </a:p>
          <a:p>
            <a:pPr>
              <a:buClr>
                <a:srgbClr val="0DB7C4"/>
              </a:buClr>
              <a:buSzPts val="1400"/>
            </a:pPr>
            <a:r>
              <a:rPr lang="en-US">
                <a:solidFill>
                  <a:srgbClr val="415665"/>
                </a:solidFill>
                <a:latin typeface="Dosis"/>
                <a:ea typeface="Dosis"/>
                <a:cs typeface="Dosis"/>
                <a:sym typeface="Dosis"/>
              </a:rPr>
              <a:t>	- Find the row with that element in the First column</a:t>
            </a:r>
            <a:endParaRPr/>
          </a:p>
          <a:p>
            <a:pPr lvl="3">
              <a:buClr>
                <a:srgbClr val="0DB7C4"/>
              </a:buClr>
              <a:buSzPts val="1400"/>
            </a:pPr>
            <a:r>
              <a:rPr lang="en-US">
                <a:solidFill>
                  <a:srgbClr val="415665"/>
                </a:solidFill>
                <a:latin typeface="Dosis"/>
                <a:ea typeface="Dosis"/>
                <a:cs typeface="Dosis"/>
                <a:sym typeface="Dosis"/>
              </a:rPr>
              <a:t>	- Go to Step 2 and Repeat</a:t>
            </a:r>
            <a:endParaRPr/>
          </a:p>
          <a:p>
            <a:pPr lvl="1">
              <a:buClr>
                <a:srgbClr val="0DB7C4"/>
              </a:buClr>
              <a:buSzPts val="1400"/>
            </a:pPr>
            <a:r>
              <a:rPr lang="en-US">
                <a:solidFill>
                  <a:srgbClr val="415665"/>
                </a:solidFill>
                <a:latin typeface="Dosis"/>
                <a:ea typeface="Dosis"/>
                <a:cs typeface="Dosis"/>
                <a:sym typeface="Dosis"/>
              </a:rPr>
              <a:t>	</a:t>
            </a:r>
            <a:endParaRPr>
              <a:solidFill>
                <a:srgbClr val="415665"/>
              </a:solidFill>
              <a:latin typeface="Dosis"/>
              <a:ea typeface="Dosis"/>
              <a:cs typeface="Dosis"/>
              <a:sym typeface="Dosis"/>
            </a:endParaRPr>
          </a:p>
          <a:p>
            <a:pPr marL="285750" indent="-196850">
              <a:buClr>
                <a:srgbClr val="0DB7C4"/>
              </a:buClr>
              <a:buSzPts val="1400"/>
            </a:pPr>
            <a:endParaRPr>
              <a:solidFill>
                <a:srgbClr val="415665"/>
              </a:solidFill>
              <a:latin typeface="Dosis"/>
              <a:ea typeface="Dosis"/>
              <a:cs typeface="Dosis"/>
              <a:sym typeface="Dosis"/>
            </a:endParaRPr>
          </a:p>
        </p:txBody>
      </p:sp>
      <p:grpSp>
        <p:nvGrpSpPr>
          <p:cNvPr id="211" name="Google Shape;211;p18"/>
          <p:cNvGrpSpPr/>
          <p:nvPr/>
        </p:nvGrpSpPr>
        <p:grpSpPr>
          <a:xfrm>
            <a:off x="1141865" y="2181553"/>
            <a:ext cx="2592874" cy="2953406"/>
            <a:chOff x="4638244" y="1909221"/>
            <a:chExt cx="1878170" cy="2515633"/>
          </a:xfrm>
        </p:grpSpPr>
        <p:pic>
          <p:nvPicPr>
            <p:cNvPr id="212" name="Google Shape;212;p18"/>
            <p:cNvPicPr preferRelativeResize="0"/>
            <p:nvPr/>
          </p:nvPicPr>
          <p:blipFill rotWithShape="1">
            <a:blip r:embed="rId3">
              <a:alphaModFix/>
            </a:blip>
            <a:srcRect r="58316"/>
            <a:stretch/>
          </p:blipFill>
          <p:spPr>
            <a:xfrm>
              <a:off x="4638244" y="1909221"/>
              <a:ext cx="1878170" cy="2515633"/>
            </a:xfrm>
            <a:prstGeom prst="rect">
              <a:avLst/>
            </a:prstGeom>
            <a:noFill/>
            <a:ln>
              <a:noFill/>
            </a:ln>
          </p:spPr>
        </p:pic>
        <p:sp>
          <p:nvSpPr>
            <p:cNvPr id="213" name="Google Shape;213;p18"/>
            <p:cNvSpPr/>
            <p:nvPr/>
          </p:nvSpPr>
          <p:spPr>
            <a:xfrm>
              <a:off x="4943236" y="2312277"/>
              <a:ext cx="385509" cy="126124"/>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214" name="Google Shape;214;p18"/>
            <p:cNvSpPr txBox="1"/>
            <p:nvPr/>
          </p:nvSpPr>
          <p:spPr>
            <a:xfrm>
              <a:off x="4836445" y="2004500"/>
              <a:ext cx="599090" cy="262121"/>
            </a:xfrm>
            <a:prstGeom prst="rect">
              <a:avLst/>
            </a:prstGeom>
            <a:noFill/>
            <a:ln>
              <a:noFill/>
            </a:ln>
          </p:spPr>
          <p:txBody>
            <a:bodyPr spcFirstLastPara="1" wrap="square" lIns="91425" tIns="45700" rIns="91425" bIns="45700" anchor="t" anchorCtr="0">
              <a:spAutoFit/>
            </a:bodyPr>
            <a:lstStyle/>
            <a:p>
              <a:pPr>
                <a:buClr>
                  <a:srgbClr val="0070C0"/>
                </a:buClr>
                <a:buSzPts val="1400"/>
              </a:pPr>
              <a:r>
                <a:rPr lang="en-US" b="1">
                  <a:solidFill>
                    <a:srgbClr val="0070C0"/>
                  </a:solidFill>
                </a:rPr>
                <a:t>Start</a:t>
              </a:r>
              <a:endParaRPr b="1">
                <a:solidFill>
                  <a:srgbClr val="0070C0"/>
                </a:solidFill>
              </a:endParaRPr>
            </a:p>
          </p:txBody>
        </p:sp>
      </p:grpSp>
    </p:spTree>
    <p:extLst>
      <p:ext uri="{BB962C8B-B14F-4D97-AF65-F5344CB8AC3E}">
        <p14:creationId xmlns:p14="http://schemas.microsoft.com/office/powerpoint/2010/main" val="1192854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title"/>
          </p:nvPr>
        </p:nvSpPr>
        <p:spPr>
          <a:xfrm>
            <a:off x="668899" y="1020110"/>
            <a:ext cx="8548674" cy="877562"/>
          </a:xfrm>
          <a:prstGeom prst="rect">
            <a:avLst/>
          </a:prstGeom>
          <a:noFill/>
          <a:ln>
            <a:noFill/>
          </a:ln>
        </p:spPr>
        <p:txBody>
          <a:bodyPr spcFirstLastPara="1" wrap="square" lIns="91425" tIns="91425" rIns="91425" bIns="91425" anchor="b" anchorCtr="0">
            <a:noAutofit/>
          </a:bodyPr>
          <a:lstStyle/>
          <a:p>
            <a:pPr>
              <a:buSzPts val="2400"/>
            </a:pPr>
            <a:r>
              <a:rPr lang="en-US"/>
              <a:t>Genome Indexing (Burrows Wheeler Transform)</a:t>
            </a:r>
            <a:endParaRPr/>
          </a:p>
        </p:txBody>
      </p:sp>
      <p:sp>
        <p:nvSpPr>
          <p:cNvPr id="220" name="Google Shape;220;p19"/>
          <p:cNvSpPr txBox="1">
            <a:spLocks noGrp="1"/>
          </p:cNvSpPr>
          <p:nvPr>
            <p:ph type="body" idx="1"/>
          </p:nvPr>
        </p:nvSpPr>
        <p:spPr>
          <a:xfrm>
            <a:off x="935412" y="2090133"/>
            <a:ext cx="2942907" cy="3548667"/>
          </a:xfrm>
          <a:prstGeom prst="rect">
            <a:avLst/>
          </a:prstGeom>
          <a:noFill/>
          <a:ln>
            <a:noFill/>
          </a:ln>
        </p:spPr>
        <p:txBody>
          <a:bodyPr spcFirstLastPara="1" wrap="square" lIns="91425" tIns="91425" rIns="91425" bIns="91425" anchor="t" anchorCtr="0">
            <a:noAutofit/>
          </a:bodyPr>
          <a:lstStyle/>
          <a:p>
            <a:pPr marL="0" indent="0" algn="ctr">
              <a:lnSpc>
                <a:spcPct val="100000"/>
              </a:lnSpc>
              <a:buSzPts val="1400"/>
              <a:buNone/>
            </a:pPr>
            <a:r>
              <a:rPr lang="en-US" sz="1400" b="1" u="sng">
                <a:latin typeface="Dosis"/>
                <a:ea typeface="Dosis"/>
                <a:cs typeface="Dosis"/>
                <a:sym typeface="Dosis"/>
              </a:rPr>
              <a:t>Find Original Gene using LF Mapping if BWT (T) is Given</a:t>
            </a:r>
            <a:r>
              <a:rPr lang="en-US" sz="1400" b="1">
                <a:latin typeface="Dosis"/>
                <a:ea typeface="Dosis"/>
                <a:cs typeface="Dosis"/>
                <a:sym typeface="Dosis"/>
              </a:rPr>
              <a:t/>
            </a:r>
            <a:br>
              <a:rPr lang="en-US" sz="1400" b="1">
                <a:latin typeface="Dosis"/>
                <a:ea typeface="Dosis"/>
                <a:cs typeface="Dosis"/>
                <a:sym typeface="Dosis"/>
              </a:rPr>
            </a:br>
            <a:endParaRPr sz="1400" b="1">
              <a:latin typeface="Dosis"/>
              <a:ea typeface="Dosis"/>
              <a:cs typeface="Dosis"/>
              <a:sym typeface="Dosis"/>
            </a:endParaRPr>
          </a:p>
          <a:p>
            <a:pPr marL="342900">
              <a:lnSpc>
                <a:spcPct val="100000"/>
              </a:lnSpc>
              <a:buSzPts val="1400"/>
              <a:buFont typeface="Arial"/>
              <a:buAutoNum type="arabicPeriod"/>
            </a:pPr>
            <a:r>
              <a:rPr lang="en-US" sz="1400">
                <a:latin typeface="Dosis"/>
                <a:ea typeface="Dosis"/>
                <a:cs typeface="Dosis"/>
                <a:sym typeface="Dosis"/>
              </a:rPr>
              <a:t>Original Gene = </a:t>
            </a:r>
            <a:r>
              <a:rPr lang="en-US" sz="1400" b="1">
                <a:latin typeface="Dosis"/>
                <a:ea typeface="Dosis"/>
                <a:cs typeface="Dosis"/>
                <a:sym typeface="Dosis"/>
              </a:rPr>
              <a:t>abaaba</a:t>
            </a:r>
            <a:r>
              <a:rPr lang="en-US" sz="1400">
                <a:latin typeface="Dosis"/>
                <a:ea typeface="Dosis"/>
                <a:cs typeface="Dosis"/>
                <a:sym typeface="Dosis"/>
              </a:rPr>
              <a:t> (Not Given)</a:t>
            </a:r>
            <a:endParaRPr/>
          </a:p>
          <a:p>
            <a:pPr marL="342900">
              <a:lnSpc>
                <a:spcPct val="100000"/>
              </a:lnSpc>
              <a:buSzPts val="1400"/>
              <a:buFont typeface="Arial"/>
              <a:buAutoNum type="arabicPeriod"/>
            </a:pPr>
            <a:r>
              <a:rPr lang="en-US" sz="1400">
                <a:latin typeface="Dosis"/>
                <a:ea typeface="Dosis"/>
                <a:cs typeface="Dosis"/>
                <a:sym typeface="Dosis"/>
              </a:rPr>
              <a:t>Given BWT (T) = </a:t>
            </a:r>
            <a:r>
              <a:rPr lang="en-US" sz="1400" b="1">
                <a:latin typeface="Dosis"/>
                <a:ea typeface="Dosis"/>
                <a:cs typeface="Dosis"/>
                <a:sym typeface="Dosis"/>
              </a:rPr>
              <a:t>abba$aa</a:t>
            </a:r>
            <a:endParaRPr sz="1400" b="1">
              <a:latin typeface="Dosis"/>
              <a:ea typeface="Dosis"/>
              <a:cs typeface="Dosis"/>
              <a:sym typeface="Dosis"/>
            </a:endParaRPr>
          </a:p>
          <a:p>
            <a:pPr marL="342900">
              <a:lnSpc>
                <a:spcPct val="100000"/>
              </a:lnSpc>
              <a:buSzPts val="1400"/>
              <a:buFont typeface="Arial"/>
              <a:buAutoNum type="arabicPeriod"/>
            </a:pPr>
            <a:r>
              <a:rPr lang="en-US" sz="1400">
                <a:latin typeface="Dosis"/>
                <a:ea typeface="Dosis"/>
                <a:cs typeface="Dosis"/>
                <a:sym typeface="Dosis"/>
              </a:rPr>
              <a:t>Store it as Last Column</a:t>
            </a:r>
            <a:endParaRPr/>
          </a:p>
          <a:p>
            <a:pPr marL="342900">
              <a:lnSpc>
                <a:spcPct val="100000"/>
              </a:lnSpc>
              <a:buSzPts val="1400"/>
              <a:buFont typeface="Arial"/>
              <a:buAutoNum type="arabicPeriod"/>
            </a:pPr>
            <a:r>
              <a:rPr lang="en-US" sz="1400">
                <a:latin typeface="Dosis"/>
                <a:ea typeface="Dosis"/>
                <a:cs typeface="Dosis"/>
                <a:sym typeface="Dosis"/>
              </a:rPr>
              <a:t>Draw the First Column by sorting the elements of Last Column Lexicographically</a:t>
            </a:r>
            <a:endParaRPr/>
          </a:p>
          <a:p>
            <a:pPr marL="342900">
              <a:lnSpc>
                <a:spcPct val="100000"/>
              </a:lnSpc>
              <a:buSzPts val="1400"/>
              <a:buFont typeface="Arial"/>
              <a:buAutoNum type="arabicPeriod"/>
            </a:pPr>
            <a:r>
              <a:rPr lang="en-US" sz="1400">
                <a:latin typeface="Dosis"/>
                <a:ea typeface="Dosis"/>
                <a:cs typeface="Dosis"/>
                <a:sym typeface="Dosis"/>
              </a:rPr>
              <a:t>Assign numbers to distinguish characters in an ascending manner</a:t>
            </a:r>
            <a:endParaRPr/>
          </a:p>
          <a:p>
            <a:pPr marL="342900">
              <a:lnSpc>
                <a:spcPct val="100000"/>
              </a:lnSpc>
              <a:buSzPts val="1400"/>
              <a:buFont typeface="Arial"/>
              <a:buAutoNum type="arabicPeriod"/>
            </a:pPr>
            <a:r>
              <a:rPr lang="en-US" sz="1400">
                <a:latin typeface="Dosis"/>
                <a:ea typeface="Dosis"/>
                <a:cs typeface="Dosis"/>
                <a:sym typeface="Dosis"/>
              </a:rPr>
              <a:t>Start LF Mapping from Starting Element ($)</a:t>
            </a:r>
            <a:endParaRPr/>
          </a:p>
          <a:p>
            <a:pPr marL="342900">
              <a:lnSpc>
                <a:spcPct val="100000"/>
              </a:lnSpc>
              <a:buSzPts val="1400"/>
              <a:buFont typeface="Arial"/>
              <a:buAutoNum type="arabicPeriod"/>
            </a:pPr>
            <a:r>
              <a:rPr lang="en-US" sz="1400">
                <a:latin typeface="Dosis"/>
                <a:ea typeface="Dosis"/>
                <a:cs typeface="Dosis"/>
                <a:sym typeface="Dosis"/>
              </a:rPr>
              <a:t>For each element found in the </a:t>
            </a:r>
            <a:r>
              <a:rPr lang="en-US" sz="1400" b="1">
                <a:latin typeface="Dosis"/>
                <a:ea typeface="Dosis"/>
                <a:cs typeface="Dosis"/>
                <a:sym typeface="Dosis"/>
              </a:rPr>
              <a:t>LAST </a:t>
            </a:r>
            <a:r>
              <a:rPr lang="en-US" sz="1400">
                <a:latin typeface="Dosis"/>
                <a:ea typeface="Dosis"/>
                <a:cs typeface="Dosis"/>
                <a:sym typeface="Dosis"/>
              </a:rPr>
              <a:t>column, write it from right to left</a:t>
            </a:r>
            <a:endParaRPr sz="1400" b="1">
              <a:latin typeface="Dosis"/>
              <a:ea typeface="Dosis"/>
              <a:cs typeface="Dosis"/>
              <a:sym typeface="Dosis"/>
            </a:endParaRPr>
          </a:p>
          <a:p>
            <a:pPr marL="342900" indent="-254000">
              <a:lnSpc>
                <a:spcPct val="100000"/>
              </a:lnSpc>
              <a:buSzPts val="1400"/>
              <a:buNone/>
            </a:pPr>
            <a:endParaRPr sz="1400">
              <a:latin typeface="Dosis"/>
              <a:ea typeface="Dosis"/>
              <a:cs typeface="Dosis"/>
              <a:sym typeface="Dosis"/>
            </a:endParaRPr>
          </a:p>
          <a:p>
            <a:pPr marL="342900" indent="-254000">
              <a:lnSpc>
                <a:spcPct val="100000"/>
              </a:lnSpc>
              <a:buSzPts val="1400"/>
              <a:buNone/>
            </a:pP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a:t>
            </a:r>
            <a:br>
              <a:rPr lang="en-US" sz="1400">
                <a:latin typeface="Dosis"/>
                <a:ea typeface="Dosis"/>
                <a:cs typeface="Dosis"/>
                <a:sym typeface="Dosis"/>
              </a:rPr>
            </a:br>
            <a:endParaRPr sz="1400">
              <a:latin typeface="Dosis"/>
              <a:ea typeface="Dosis"/>
              <a:cs typeface="Dosis"/>
              <a:sym typeface="Dosis"/>
            </a:endParaRPr>
          </a:p>
        </p:txBody>
      </p:sp>
      <p:sp>
        <p:nvSpPr>
          <p:cNvPr id="221" name="Google Shape;221;p19"/>
          <p:cNvSpPr/>
          <p:nvPr/>
        </p:nvSpPr>
        <p:spPr>
          <a:xfrm>
            <a:off x="5452774" y="2570920"/>
            <a:ext cx="298480"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t>
            </a:r>
            <a:endParaRPr/>
          </a:p>
        </p:txBody>
      </p:sp>
      <p:sp>
        <p:nvSpPr>
          <p:cNvPr id="222" name="Google Shape;222;p19"/>
          <p:cNvSpPr/>
          <p:nvPr/>
        </p:nvSpPr>
        <p:spPr>
          <a:xfrm>
            <a:off x="6652028" y="2570920"/>
            <a:ext cx="359393"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0</a:t>
            </a:r>
            <a:endParaRPr/>
          </a:p>
        </p:txBody>
      </p:sp>
      <p:sp>
        <p:nvSpPr>
          <p:cNvPr id="223" name="Google Shape;223;p19"/>
          <p:cNvSpPr/>
          <p:nvPr/>
        </p:nvSpPr>
        <p:spPr>
          <a:xfrm>
            <a:off x="5452774" y="2878696"/>
            <a:ext cx="359394"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0</a:t>
            </a:r>
            <a:endParaRPr/>
          </a:p>
        </p:txBody>
      </p:sp>
      <p:sp>
        <p:nvSpPr>
          <p:cNvPr id="224" name="Google Shape;224;p19"/>
          <p:cNvSpPr/>
          <p:nvPr/>
        </p:nvSpPr>
        <p:spPr>
          <a:xfrm>
            <a:off x="6645615" y="2878697"/>
            <a:ext cx="372217"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b</a:t>
            </a:r>
            <a:r>
              <a:rPr lang="en-US" baseline="-25000">
                <a:latin typeface="Lucida Sans"/>
                <a:ea typeface="Lucida Sans"/>
                <a:cs typeface="Lucida Sans"/>
                <a:sym typeface="Lucida Sans"/>
              </a:rPr>
              <a:t>0</a:t>
            </a:r>
            <a:endParaRPr/>
          </a:p>
        </p:txBody>
      </p:sp>
      <p:sp>
        <p:nvSpPr>
          <p:cNvPr id="225" name="Google Shape;225;p19"/>
          <p:cNvSpPr/>
          <p:nvPr/>
        </p:nvSpPr>
        <p:spPr>
          <a:xfrm>
            <a:off x="5452774" y="3244167"/>
            <a:ext cx="359394"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1</a:t>
            </a:r>
            <a:endParaRPr/>
          </a:p>
        </p:txBody>
      </p:sp>
      <p:sp>
        <p:nvSpPr>
          <p:cNvPr id="226" name="Google Shape;226;p19"/>
          <p:cNvSpPr/>
          <p:nvPr/>
        </p:nvSpPr>
        <p:spPr>
          <a:xfrm>
            <a:off x="6645615" y="3244167"/>
            <a:ext cx="372217"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b</a:t>
            </a:r>
            <a:r>
              <a:rPr lang="en-US" baseline="-25000">
                <a:latin typeface="Lucida Sans"/>
                <a:ea typeface="Lucida Sans"/>
                <a:cs typeface="Lucida Sans"/>
                <a:sym typeface="Lucida Sans"/>
              </a:rPr>
              <a:t>1</a:t>
            </a:r>
            <a:endParaRPr/>
          </a:p>
        </p:txBody>
      </p:sp>
      <p:sp>
        <p:nvSpPr>
          <p:cNvPr id="227" name="Google Shape;227;p19"/>
          <p:cNvSpPr/>
          <p:nvPr/>
        </p:nvSpPr>
        <p:spPr>
          <a:xfrm>
            <a:off x="5452774" y="3584783"/>
            <a:ext cx="359394"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2</a:t>
            </a:r>
            <a:endParaRPr/>
          </a:p>
        </p:txBody>
      </p:sp>
      <p:sp>
        <p:nvSpPr>
          <p:cNvPr id="228" name="Google Shape;228;p19"/>
          <p:cNvSpPr/>
          <p:nvPr/>
        </p:nvSpPr>
        <p:spPr>
          <a:xfrm>
            <a:off x="6645615" y="3609637"/>
            <a:ext cx="359393"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1</a:t>
            </a:r>
            <a:endParaRPr/>
          </a:p>
        </p:txBody>
      </p:sp>
      <p:sp>
        <p:nvSpPr>
          <p:cNvPr id="229" name="Google Shape;229;p19"/>
          <p:cNvSpPr/>
          <p:nvPr/>
        </p:nvSpPr>
        <p:spPr>
          <a:xfrm>
            <a:off x="5452774" y="3925399"/>
            <a:ext cx="359395"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3</a:t>
            </a:r>
            <a:endParaRPr/>
          </a:p>
        </p:txBody>
      </p:sp>
      <p:sp>
        <p:nvSpPr>
          <p:cNvPr id="230" name="Google Shape;230;p19"/>
          <p:cNvSpPr/>
          <p:nvPr/>
        </p:nvSpPr>
        <p:spPr>
          <a:xfrm>
            <a:off x="6652028" y="3975107"/>
            <a:ext cx="322523"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a:t>
            </a:r>
            <a:endParaRPr/>
          </a:p>
        </p:txBody>
      </p:sp>
      <p:sp>
        <p:nvSpPr>
          <p:cNvPr id="231" name="Google Shape;231;p19"/>
          <p:cNvSpPr/>
          <p:nvPr/>
        </p:nvSpPr>
        <p:spPr>
          <a:xfrm>
            <a:off x="5452773" y="4270917"/>
            <a:ext cx="372218"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b</a:t>
            </a:r>
            <a:r>
              <a:rPr lang="en-US" baseline="-25000">
                <a:latin typeface="Lucida Sans"/>
                <a:ea typeface="Lucida Sans"/>
                <a:cs typeface="Lucida Sans"/>
                <a:sym typeface="Lucida Sans"/>
              </a:rPr>
              <a:t>0</a:t>
            </a:r>
            <a:endParaRPr/>
          </a:p>
        </p:txBody>
      </p:sp>
      <p:sp>
        <p:nvSpPr>
          <p:cNvPr id="232" name="Google Shape;232;p19"/>
          <p:cNvSpPr/>
          <p:nvPr/>
        </p:nvSpPr>
        <p:spPr>
          <a:xfrm>
            <a:off x="6643547" y="4282884"/>
            <a:ext cx="359393"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2</a:t>
            </a:r>
            <a:endParaRPr/>
          </a:p>
        </p:txBody>
      </p:sp>
      <p:sp>
        <p:nvSpPr>
          <p:cNvPr id="233" name="Google Shape;233;p19"/>
          <p:cNvSpPr/>
          <p:nvPr/>
        </p:nvSpPr>
        <p:spPr>
          <a:xfrm>
            <a:off x="5452773" y="4606631"/>
            <a:ext cx="372218" cy="307777"/>
          </a:xfrm>
          <a:prstGeom prst="rect">
            <a:avLst/>
          </a:prstGeom>
          <a:noFill/>
          <a:ln>
            <a:noFill/>
          </a:ln>
        </p:spPr>
        <p:txBody>
          <a:bodyPr spcFirstLastPara="1" wrap="square" lIns="91425" tIns="45700" rIns="91425" bIns="45700" anchor="t" anchorCtr="0">
            <a:spAutoFit/>
          </a:bodyPr>
          <a:lstStyle/>
          <a:p>
            <a:pPr>
              <a:buSzPts val="1400"/>
            </a:pPr>
            <a:r>
              <a:rPr lang="en-US">
                <a:latin typeface="Lucida Sans"/>
                <a:ea typeface="Lucida Sans"/>
                <a:cs typeface="Lucida Sans"/>
                <a:sym typeface="Lucida Sans"/>
              </a:rPr>
              <a:t>b</a:t>
            </a:r>
            <a:r>
              <a:rPr lang="en-US" baseline="-25000">
                <a:latin typeface="Lucida Sans"/>
                <a:ea typeface="Lucida Sans"/>
                <a:cs typeface="Lucida Sans"/>
                <a:sym typeface="Lucida Sans"/>
              </a:rPr>
              <a:t>1</a:t>
            </a:r>
            <a:endParaRPr/>
          </a:p>
        </p:txBody>
      </p:sp>
      <p:sp>
        <p:nvSpPr>
          <p:cNvPr id="234" name="Google Shape;234;p19"/>
          <p:cNvSpPr/>
          <p:nvPr/>
        </p:nvSpPr>
        <p:spPr>
          <a:xfrm>
            <a:off x="6652028" y="4648354"/>
            <a:ext cx="359393" cy="307777"/>
          </a:xfrm>
          <a:prstGeom prst="rect">
            <a:avLst/>
          </a:prstGeom>
          <a:noFill/>
          <a:ln>
            <a:noFill/>
          </a:ln>
        </p:spPr>
        <p:txBody>
          <a:bodyPr spcFirstLastPara="1" wrap="square" lIns="91425" tIns="45700" rIns="91425" bIns="45700" anchor="t" anchorCtr="0">
            <a:spAutoFit/>
          </a:bodyPr>
          <a:lstStyle/>
          <a:p>
            <a:pPr algn="ctr">
              <a:buSzPts val="1400"/>
            </a:pPr>
            <a:r>
              <a:rPr lang="en-US">
                <a:latin typeface="Lucida Sans"/>
                <a:ea typeface="Lucida Sans"/>
                <a:cs typeface="Lucida Sans"/>
                <a:sym typeface="Lucida Sans"/>
              </a:rPr>
              <a:t>a</a:t>
            </a:r>
            <a:r>
              <a:rPr lang="en-US" baseline="-25000">
                <a:latin typeface="Lucida Sans"/>
                <a:ea typeface="Lucida Sans"/>
                <a:cs typeface="Lucida Sans"/>
                <a:sym typeface="Lucida Sans"/>
              </a:rPr>
              <a:t>3</a:t>
            </a:r>
            <a:endParaRPr/>
          </a:p>
        </p:txBody>
      </p:sp>
      <p:sp>
        <p:nvSpPr>
          <p:cNvPr id="235" name="Google Shape;235;p19"/>
          <p:cNvSpPr/>
          <p:nvPr/>
        </p:nvSpPr>
        <p:spPr>
          <a:xfrm>
            <a:off x="5429067" y="2076416"/>
            <a:ext cx="280846" cy="307777"/>
          </a:xfrm>
          <a:prstGeom prst="rect">
            <a:avLst/>
          </a:prstGeom>
          <a:noFill/>
          <a:ln>
            <a:noFill/>
          </a:ln>
        </p:spPr>
        <p:txBody>
          <a:bodyPr spcFirstLastPara="1" wrap="square" lIns="91425" tIns="45700" rIns="91425" bIns="45700" anchor="t" anchorCtr="0">
            <a:spAutoFit/>
          </a:bodyPr>
          <a:lstStyle/>
          <a:p>
            <a:pPr algn="ctr">
              <a:buSzPts val="1400"/>
            </a:pPr>
            <a:r>
              <a:rPr lang="en-US" b="1">
                <a:latin typeface="Lucida Sans"/>
                <a:ea typeface="Lucida Sans"/>
                <a:cs typeface="Lucida Sans"/>
                <a:sym typeface="Lucida Sans"/>
              </a:rPr>
              <a:t>F</a:t>
            </a:r>
            <a:endParaRPr b="1" baseline="-25000">
              <a:latin typeface="Lucida Sans"/>
              <a:ea typeface="Lucida Sans"/>
              <a:cs typeface="Lucida Sans"/>
              <a:sym typeface="Lucida Sans"/>
            </a:endParaRPr>
          </a:p>
        </p:txBody>
      </p:sp>
      <p:sp>
        <p:nvSpPr>
          <p:cNvPr id="236" name="Google Shape;236;p19"/>
          <p:cNvSpPr/>
          <p:nvPr/>
        </p:nvSpPr>
        <p:spPr>
          <a:xfrm>
            <a:off x="6672865" y="2076416"/>
            <a:ext cx="280847" cy="307777"/>
          </a:xfrm>
          <a:prstGeom prst="rect">
            <a:avLst/>
          </a:prstGeom>
          <a:noFill/>
          <a:ln>
            <a:noFill/>
          </a:ln>
        </p:spPr>
        <p:txBody>
          <a:bodyPr spcFirstLastPara="1" wrap="square" lIns="91425" tIns="45700" rIns="91425" bIns="45700" anchor="t" anchorCtr="0">
            <a:spAutoFit/>
          </a:bodyPr>
          <a:lstStyle/>
          <a:p>
            <a:pPr algn="ctr">
              <a:buSzPts val="1400"/>
            </a:pPr>
            <a:r>
              <a:rPr lang="en-US" b="1">
                <a:latin typeface="Lucida Sans"/>
                <a:ea typeface="Lucida Sans"/>
                <a:cs typeface="Lucida Sans"/>
                <a:sym typeface="Lucida Sans"/>
              </a:rPr>
              <a:t>L</a:t>
            </a:r>
            <a:endParaRPr b="1" baseline="-25000">
              <a:latin typeface="Lucida Sans"/>
              <a:ea typeface="Lucida Sans"/>
              <a:cs typeface="Lucida Sans"/>
              <a:sym typeface="Lucida Sans"/>
            </a:endParaRPr>
          </a:p>
        </p:txBody>
      </p:sp>
      <p:sp>
        <p:nvSpPr>
          <p:cNvPr id="237" name="Google Shape;237;p19"/>
          <p:cNvSpPr/>
          <p:nvPr/>
        </p:nvSpPr>
        <p:spPr>
          <a:xfrm>
            <a:off x="5452774" y="2570919"/>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238" name="Google Shape;238;p19"/>
          <p:cNvSpPr/>
          <p:nvPr/>
        </p:nvSpPr>
        <p:spPr>
          <a:xfrm>
            <a:off x="6674893" y="2570919"/>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39" name="Google Shape;239;p19"/>
          <p:cNvCxnSpPr>
            <a:stCxn id="238" idx="2"/>
            <a:endCxn id="240" idx="7"/>
          </p:cNvCxnSpPr>
          <p:nvPr/>
        </p:nvCxnSpPr>
        <p:spPr>
          <a:xfrm flipH="1">
            <a:off x="5713692" y="2724807"/>
            <a:ext cx="961200" cy="231900"/>
          </a:xfrm>
          <a:prstGeom prst="straightConnector1">
            <a:avLst/>
          </a:prstGeom>
          <a:noFill/>
          <a:ln w="9525" cap="flat" cmpd="sng">
            <a:solidFill>
              <a:srgbClr val="347EB8"/>
            </a:solidFill>
            <a:prstDash val="solid"/>
            <a:round/>
            <a:headEnd type="none" w="sm" len="sm"/>
            <a:tailEnd type="triangle" w="med" len="med"/>
          </a:ln>
        </p:spPr>
      </p:cxnSp>
      <p:sp>
        <p:nvSpPr>
          <p:cNvPr id="240" name="Google Shape;240;p19"/>
          <p:cNvSpPr/>
          <p:nvPr/>
        </p:nvSpPr>
        <p:spPr>
          <a:xfrm>
            <a:off x="5458817" y="2911534"/>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41" name="Google Shape;241;p19"/>
          <p:cNvCxnSpPr>
            <a:stCxn id="237" idx="6"/>
            <a:endCxn id="238" idx="2"/>
          </p:cNvCxnSpPr>
          <p:nvPr/>
        </p:nvCxnSpPr>
        <p:spPr>
          <a:xfrm>
            <a:off x="5751254" y="2724807"/>
            <a:ext cx="923700" cy="0"/>
          </a:xfrm>
          <a:prstGeom prst="straightConnector1">
            <a:avLst/>
          </a:prstGeom>
          <a:noFill/>
          <a:ln w="9525" cap="flat" cmpd="sng">
            <a:solidFill>
              <a:srgbClr val="00B050"/>
            </a:solidFill>
            <a:prstDash val="solid"/>
            <a:round/>
            <a:headEnd type="none" w="sm" len="sm"/>
            <a:tailEnd type="triangle" w="med" len="med"/>
          </a:ln>
        </p:spPr>
      </p:cxnSp>
      <p:sp>
        <p:nvSpPr>
          <p:cNvPr id="242" name="Google Shape;242;p19"/>
          <p:cNvSpPr/>
          <p:nvPr/>
        </p:nvSpPr>
        <p:spPr>
          <a:xfrm>
            <a:off x="6655231" y="2911534"/>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243" name="Google Shape;243;p19"/>
          <p:cNvSpPr/>
          <p:nvPr/>
        </p:nvSpPr>
        <p:spPr>
          <a:xfrm>
            <a:off x="5471726" y="3572815"/>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44" name="Google Shape;244;p19"/>
          <p:cNvCxnSpPr/>
          <p:nvPr/>
        </p:nvCxnSpPr>
        <p:spPr>
          <a:xfrm>
            <a:off x="5751254" y="3065422"/>
            <a:ext cx="923638" cy="0"/>
          </a:xfrm>
          <a:prstGeom prst="straightConnector1">
            <a:avLst/>
          </a:prstGeom>
          <a:noFill/>
          <a:ln w="9525" cap="flat" cmpd="sng">
            <a:solidFill>
              <a:srgbClr val="00B050"/>
            </a:solidFill>
            <a:prstDash val="solid"/>
            <a:round/>
            <a:headEnd type="none" w="sm" len="sm"/>
            <a:tailEnd type="triangle" w="med" len="med"/>
          </a:ln>
        </p:spPr>
      </p:cxnSp>
      <p:cxnSp>
        <p:nvCxnSpPr>
          <p:cNvPr id="245" name="Google Shape;245;p19"/>
          <p:cNvCxnSpPr>
            <a:stCxn id="224" idx="1"/>
          </p:cNvCxnSpPr>
          <p:nvPr/>
        </p:nvCxnSpPr>
        <p:spPr>
          <a:xfrm flipH="1">
            <a:off x="5706914" y="3032585"/>
            <a:ext cx="938700" cy="1337700"/>
          </a:xfrm>
          <a:prstGeom prst="straightConnector1">
            <a:avLst/>
          </a:prstGeom>
          <a:noFill/>
          <a:ln w="9525" cap="flat" cmpd="sng">
            <a:solidFill>
              <a:srgbClr val="347EB8"/>
            </a:solidFill>
            <a:prstDash val="solid"/>
            <a:round/>
            <a:headEnd type="none" w="sm" len="sm"/>
            <a:tailEnd type="triangle" w="med" len="med"/>
          </a:ln>
        </p:spPr>
      </p:cxnSp>
      <p:sp>
        <p:nvSpPr>
          <p:cNvPr id="246" name="Google Shape;246;p19"/>
          <p:cNvSpPr/>
          <p:nvPr/>
        </p:nvSpPr>
        <p:spPr>
          <a:xfrm>
            <a:off x="5483229" y="4282884"/>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47" name="Google Shape;247;p19"/>
          <p:cNvCxnSpPr/>
          <p:nvPr/>
        </p:nvCxnSpPr>
        <p:spPr>
          <a:xfrm>
            <a:off x="5781709" y="4436771"/>
            <a:ext cx="923638" cy="0"/>
          </a:xfrm>
          <a:prstGeom prst="straightConnector1">
            <a:avLst/>
          </a:prstGeom>
          <a:noFill/>
          <a:ln w="9525" cap="flat" cmpd="sng">
            <a:solidFill>
              <a:srgbClr val="00B050"/>
            </a:solidFill>
            <a:prstDash val="solid"/>
            <a:round/>
            <a:headEnd type="none" w="sm" len="sm"/>
            <a:tailEnd type="triangle" w="med" len="med"/>
          </a:ln>
        </p:spPr>
      </p:cxnSp>
      <p:sp>
        <p:nvSpPr>
          <p:cNvPr id="248" name="Google Shape;248;p19"/>
          <p:cNvSpPr/>
          <p:nvPr/>
        </p:nvSpPr>
        <p:spPr>
          <a:xfrm>
            <a:off x="6666630" y="4270917"/>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49" name="Google Shape;249;p19"/>
          <p:cNvCxnSpPr>
            <a:stCxn id="248" idx="2"/>
            <a:endCxn id="243" idx="6"/>
          </p:cNvCxnSpPr>
          <p:nvPr/>
        </p:nvCxnSpPr>
        <p:spPr>
          <a:xfrm rot="10800000">
            <a:off x="5770229" y="3726705"/>
            <a:ext cx="896400" cy="698100"/>
          </a:xfrm>
          <a:prstGeom prst="straightConnector1">
            <a:avLst/>
          </a:prstGeom>
          <a:noFill/>
          <a:ln w="9525" cap="flat" cmpd="sng">
            <a:solidFill>
              <a:srgbClr val="347EB8"/>
            </a:solidFill>
            <a:prstDash val="solid"/>
            <a:round/>
            <a:headEnd type="none" w="sm" len="sm"/>
            <a:tailEnd type="triangle" w="med" len="med"/>
          </a:ln>
        </p:spPr>
      </p:cxnSp>
      <p:cxnSp>
        <p:nvCxnSpPr>
          <p:cNvPr id="250" name="Google Shape;250;p19"/>
          <p:cNvCxnSpPr/>
          <p:nvPr/>
        </p:nvCxnSpPr>
        <p:spPr>
          <a:xfrm>
            <a:off x="5751254" y="3726703"/>
            <a:ext cx="923638" cy="0"/>
          </a:xfrm>
          <a:prstGeom prst="straightConnector1">
            <a:avLst/>
          </a:prstGeom>
          <a:noFill/>
          <a:ln w="9525" cap="flat" cmpd="sng">
            <a:solidFill>
              <a:srgbClr val="00B050"/>
            </a:solidFill>
            <a:prstDash val="solid"/>
            <a:round/>
            <a:headEnd type="none" w="sm" len="sm"/>
            <a:tailEnd type="triangle" w="med" len="med"/>
          </a:ln>
        </p:spPr>
      </p:cxnSp>
      <p:sp>
        <p:nvSpPr>
          <p:cNvPr id="251" name="Google Shape;251;p19"/>
          <p:cNvSpPr/>
          <p:nvPr/>
        </p:nvSpPr>
        <p:spPr>
          <a:xfrm>
            <a:off x="6655125" y="3578221"/>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52" name="Google Shape;252;p19"/>
          <p:cNvCxnSpPr>
            <a:stCxn id="251" idx="2"/>
            <a:endCxn id="253" idx="6"/>
          </p:cNvCxnSpPr>
          <p:nvPr/>
        </p:nvCxnSpPr>
        <p:spPr>
          <a:xfrm rot="10800000">
            <a:off x="5759624" y="3396709"/>
            <a:ext cx="895500" cy="335400"/>
          </a:xfrm>
          <a:prstGeom prst="straightConnector1">
            <a:avLst/>
          </a:prstGeom>
          <a:noFill/>
          <a:ln w="9525" cap="flat" cmpd="sng">
            <a:solidFill>
              <a:srgbClr val="347EB8"/>
            </a:solidFill>
            <a:prstDash val="solid"/>
            <a:round/>
            <a:headEnd type="none" w="sm" len="sm"/>
            <a:tailEnd type="triangle" w="med" len="med"/>
          </a:ln>
        </p:spPr>
      </p:cxnSp>
      <p:sp>
        <p:nvSpPr>
          <p:cNvPr id="253" name="Google Shape;253;p19"/>
          <p:cNvSpPr/>
          <p:nvPr/>
        </p:nvSpPr>
        <p:spPr>
          <a:xfrm>
            <a:off x="5477913" y="3242854"/>
            <a:ext cx="28165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54" name="Google Shape;254;p19"/>
          <p:cNvCxnSpPr>
            <a:endCxn id="255" idx="2"/>
          </p:cNvCxnSpPr>
          <p:nvPr/>
        </p:nvCxnSpPr>
        <p:spPr>
          <a:xfrm>
            <a:off x="5794327" y="3396669"/>
            <a:ext cx="857700" cy="3000"/>
          </a:xfrm>
          <a:prstGeom prst="straightConnector1">
            <a:avLst/>
          </a:prstGeom>
          <a:noFill/>
          <a:ln w="9525" cap="flat" cmpd="sng">
            <a:solidFill>
              <a:srgbClr val="00B050"/>
            </a:solidFill>
            <a:prstDash val="solid"/>
            <a:round/>
            <a:headEnd type="none" w="sm" len="sm"/>
            <a:tailEnd type="triangle" w="med" len="med"/>
          </a:ln>
        </p:spPr>
      </p:cxnSp>
      <p:sp>
        <p:nvSpPr>
          <p:cNvPr id="255" name="Google Shape;255;p19"/>
          <p:cNvSpPr/>
          <p:nvPr/>
        </p:nvSpPr>
        <p:spPr>
          <a:xfrm>
            <a:off x="6652028" y="3245781"/>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56" name="Google Shape;256;p19"/>
          <p:cNvCxnSpPr>
            <a:stCxn id="255" idx="2"/>
            <a:endCxn id="257" idx="6"/>
          </p:cNvCxnSpPr>
          <p:nvPr/>
        </p:nvCxnSpPr>
        <p:spPr>
          <a:xfrm flipH="1">
            <a:off x="5775727" y="3399669"/>
            <a:ext cx="876300" cy="1365900"/>
          </a:xfrm>
          <a:prstGeom prst="straightConnector1">
            <a:avLst/>
          </a:prstGeom>
          <a:noFill/>
          <a:ln w="9525" cap="flat" cmpd="sng">
            <a:solidFill>
              <a:srgbClr val="347EB8"/>
            </a:solidFill>
            <a:prstDash val="solid"/>
            <a:round/>
            <a:headEnd type="none" w="sm" len="sm"/>
            <a:tailEnd type="triangle" w="med" len="med"/>
          </a:ln>
        </p:spPr>
      </p:cxnSp>
      <p:sp>
        <p:nvSpPr>
          <p:cNvPr id="257" name="Google Shape;257;p19"/>
          <p:cNvSpPr/>
          <p:nvPr/>
        </p:nvSpPr>
        <p:spPr>
          <a:xfrm>
            <a:off x="5477160" y="4611532"/>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258" name="Google Shape;258;p19"/>
          <p:cNvSpPr/>
          <p:nvPr/>
        </p:nvSpPr>
        <p:spPr>
          <a:xfrm>
            <a:off x="6666630" y="4611988"/>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59" name="Google Shape;259;p19"/>
          <p:cNvCxnSpPr>
            <a:stCxn id="257" idx="6"/>
            <a:endCxn id="258" idx="2"/>
          </p:cNvCxnSpPr>
          <p:nvPr/>
        </p:nvCxnSpPr>
        <p:spPr>
          <a:xfrm>
            <a:off x="5775640" y="4765420"/>
            <a:ext cx="891000" cy="600"/>
          </a:xfrm>
          <a:prstGeom prst="straightConnector1">
            <a:avLst/>
          </a:prstGeom>
          <a:noFill/>
          <a:ln w="9525" cap="flat" cmpd="sng">
            <a:solidFill>
              <a:srgbClr val="00B050"/>
            </a:solidFill>
            <a:prstDash val="solid"/>
            <a:round/>
            <a:headEnd type="none" w="sm" len="sm"/>
            <a:tailEnd type="triangle" w="med" len="med"/>
          </a:ln>
        </p:spPr>
      </p:cxnSp>
      <p:sp>
        <p:nvSpPr>
          <p:cNvPr id="260" name="Google Shape;260;p19"/>
          <p:cNvSpPr/>
          <p:nvPr/>
        </p:nvSpPr>
        <p:spPr>
          <a:xfrm>
            <a:off x="5477159" y="3935549"/>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cxnSp>
        <p:nvCxnSpPr>
          <p:cNvPr id="261" name="Google Shape;261;p19"/>
          <p:cNvCxnSpPr>
            <a:endCxn id="260" idx="6"/>
          </p:cNvCxnSpPr>
          <p:nvPr/>
        </p:nvCxnSpPr>
        <p:spPr>
          <a:xfrm rot="10800000">
            <a:off x="5775639" y="4089437"/>
            <a:ext cx="821100" cy="637800"/>
          </a:xfrm>
          <a:prstGeom prst="straightConnector1">
            <a:avLst/>
          </a:prstGeom>
          <a:noFill/>
          <a:ln w="9525" cap="flat" cmpd="sng">
            <a:solidFill>
              <a:srgbClr val="347EB8"/>
            </a:solidFill>
            <a:prstDash val="solid"/>
            <a:round/>
            <a:headEnd type="none" w="sm" len="sm"/>
            <a:tailEnd type="triangle" w="med" len="med"/>
          </a:ln>
        </p:spPr>
      </p:cxnSp>
      <p:cxnSp>
        <p:nvCxnSpPr>
          <p:cNvPr id="262" name="Google Shape;262;p19"/>
          <p:cNvCxnSpPr/>
          <p:nvPr/>
        </p:nvCxnSpPr>
        <p:spPr>
          <a:xfrm>
            <a:off x="5770206" y="4093803"/>
            <a:ext cx="923638" cy="0"/>
          </a:xfrm>
          <a:prstGeom prst="straightConnector1">
            <a:avLst/>
          </a:prstGeom>
          <a:noFill/>
          <a:ln w="9525" cap="flat" cmpd="sng">
            <a:solidFill>
              <a:srgbClr val="00B050"/>
            </a:solidFill>
            <a:prstDash val="solid"/>
            <a:round/>
            <a:headEnd type="none" w="sm" len="sm"/>
            <a:tailEnd type="triangle" w="med" len="med"/>
          </a:ln>
        </p:spPr>
      </p:cxnSp>
      <p:sp>
        <p:nvSpPr>
          <p:cNvPr id="263" name="Google Shape;263;p19"/>
          <p:cNvSpPr/>
          <p:nvPr/>
        </p:nvSpPr>
        <p:spPr>
          <a:xfrm>
            <a:off x="6661318" y="3937631"/>
            <a:ext cx="298481" cy="307776"/>
          </a:xfrm>
          <a:prstGeom prst="ellipse">
            <a:avLst/>
          </a:prstGeom>
          <a:solidFill>
            <a:srgbClr val="FF0000">
              <a:alpha val="24313"/>
            </a:srgb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264" name="Google Shape;264;p19"/>
          <p:cNvSpPr txBox="1"/>
          <p:nvPr/>
        </p:nvSpPr>
        <p:spPr>
          <a:xfrm>
            <a:off x="7749812" y="5079433"/>
            <a:ext cx="280607" cy="307777"/>
          </a:xfrm>
          <a:prstGeom prst="rect">
            <a:avLst/>
          </a:prstGeom>
          <a:noFill/>
          <a:ln>
            <a:noFill/>
          </a:ln>
        </p:spPr>
        <p:txBody>
          <a:bodyPr spcFirstLastPara="1" wrap="square" lIns="91425" tIns="45700" rIns="91425" bIns="45700" anchor="t" anchorCtr="0">
            <a:spAutoFit/>
          </a:bodyPr>
          <a:lstStyle/>
          <a:p>
            <a:pPr>
              <a:buSzPts val="1400"/>
            </a:pPr>
            <a:r>
              <a:rPr lang="en-US"/>
              <a:t>$</a:t>
            </a:r>
            <a:endParaRPr/>
          </a:p>
        </p:txBody>
      </p:sp>
      <p:sp>
        <p:nvSpPr>
          <p:cNvPr id="265" name="Google Shape;265;p19"/>
          <p:cNvSpPr txBox="1"/>
          <p:nvPr/>
        </p:nvSpPr>
        <p:spPr>
          <a:xfrm>
            <a:off x="7561661" y="5079432"/>
            <a:ext cx="360864" cy="307777"/>
          </a:xfrm>
          <a:prstGeom prst="rect">
            <a:avLst/>
          </a:prstGeom>
          <a:noFill/>
          <a:ln>
            <a:noFill/>
          </a:ln>
        </p:spPr>
        <p:txBody>
          <a:bodyPr spcFirstLastPara="1" wrap="square" lIns="91425" tIns="45700" rIns="91425" bIns="45700" anchor="t" anchorCtr="0">
            <a:spAutoFit/>
          </a:bodyPr>
          <a:lstStyle/>
          <a:p>
            <a:pPr>
              <a:buSzPts val="1400"/>
            </a:pPr>
            <a:r>
              <a:rPr lang="en-US"/>
              <a:t>a</a:t>
            </a:r>
            <a:endParaRPr baseline="-25000"/>
          </a:p>
        </p:txBody>
      </p:sp>
      <p:sp>
        <p:nvSpPr>
          <p:cNvPr id="266" name="Google Shape;266;p19"/>
          <p:cNvSpPr txBox="1"/>
          <p:nvPr/>
        </p:nvSpPr>
        <p:spPr>
          <a:xfrm>
            <a:off x="7359534" y="5079432"/>
            <a:ext cx="360864" cy="307777"/>
          </a:xfrm>
          <a:prstGeom prst="rect">
            <a:avLst/>
          </a:prstGeom>
          <a:noFill/>
          <a:ln>
            <a:noFill/>
          </a:ln>
        </p:spPr>
        <p:txBody>
          <a:bodyPr spcFirstLastPara="1" wrap="square" lIns="91425" tIns="45700" rIns="91425" bIns="45700" anchor="t" anchorCtr="0">
            <a:spAutoFit/>
          </a:bodyPr>
          <a:lstStyle/>
          <a:p>
            <a:pPr>
              <a:buSzPts val="1400"/>
            </a:pPr>
            <a:r>
              <a:rPr lang="en-US"/>
              <a:t>b</a:t>
            </a:r>
            <a:endParaRPr baseline="-25000"/>
          </a:p>
        </p:txBody>
      </p:sp>
      <p:sp>
        <p:nvSpPr>
          <p:cNvPr id="267" name="Google Shape;267;p19"/>
          <p:cNvSpPr txBox="1"/>
          <p:nvPr/>
        </p:nvSpPr>
        <p:spPr>
          <a:xfrm>
            <a:off x="7177386" y="5079432"/>
            <a:ext cx="360864" cy="307777"/>
          </a:xfrm>
          <a:prstGeom prst="rect">
            <a:avLst/>
          </a:prstGeom>
          <a:noFill/>
          <a:ln>
            <a:noFill/>
          </a:ln>
        </p:spPr>
        <p:txBody>
          <a:bodyPr spcFirstLastPara="1" wrap="square" lIns="91425" tIns="45700" rIns="91425" bIns="45700" anchor="t" anchorCtr="0">
            <a:spAutoFit/>
          </a:bodyPr>
          <a:lstStyle/>
          <a:p>
            <a:pPr>
              <a:buSzPts val="1400"/>
            </a:pPr>
            <a:r>
              <a:rPr lang="en-US"/>
              <a:t>a</a:t>
            </a:r>
            <a:endParaRPr baseline="-25000"/>
          </a:p>
        </p:txBody>
      </p:sp>
      <p:sp>
        <p:nvSpPr>
          <p:cNvPr id="268" name="Google Shape;268;p19"/>
          <p:cNvSpPr txBox="1"/>
          <p:nvPr/>
        </p:nvSpPr>
        <p:spPr>
          <a:xfrm>
            <a:off x="6982163" y="5079432"/>
            <a:ext cx="361034" cy="307777"/>
          </a:xfrm>
          <a:prstGeom prst="rect">
            <a:avLst/>
          </a:prstGeom>
          <a:noFill/>
          <a:ln>
            <a:noFill/>
          </a:ln>
        </p:spPr>
        <p:txBody>
          <a:bodyPr spcFirstLastPara="1" wrap="square" lIns="91425" tIns="45700" rIns="91425" bIns="45700" anchor="t" anchorCtr="0">
            <a:spAutoFit/>
          </a:bodyPr>
          <a:lstStyle/>
          <a:p>
            <a:pPr>
              <a:buSzPts val="1400"/>
            </a:pPr>
            <a:r>
              <a:rPr lang="en-US"/>
              <a:t>a</a:t>
            </a:r>
            <a:endParaRPr baseline="-25000"/>
          </a:p>
        </p:txBody>
      </p:sp>
      <p:sp>
        <p:nvSpPr>
          <p:cNvPr id="269" name="Google Shape;269;p19"/>
          <p:cNvSpPr txBox="1"/>
          <p:nvPr/>
        </p:nvSpPr>
        <p:spPr>
          <a:xfrm>
            <a:off x="6793334" y="5071517"/>
            <a:ext cx="361034" cy="307777"/>
          </a:xfrm>
          <a:prstGeom prst="rect">
            <a:avLst/>
          </a:prstGeom>
          <a:noFill/>
          <a:ln>
            <a:noFill/>
          </a:ln>
        </p:spPr>
        <p:txBody>
          <a:bodyPr spcFirstLastPara="1" wrap="square" lIns="91425" tIns="45700" rIns="91425" bIns="45700" anchor="t" anchorCtr="0">
            <a:spAutoFit/>
          </a:bodyPr>
          <a:lstStyle/>
          <a:p>
            <a:pPr>
              <a:buSzPts val="1400"/>
            </a:pPr>
            <a:r>
              <a:rPr lang="en-US"/>
              <a:t>b</a:t>
            </a:r>
            <a:endParaRPr baseline="-25000"/>
          </a:p>
        </p:txBody>
      </p:sp>
      <p:sp>
        <p:nvSpPr>
          <p:cNvPr id="270" name="Google Shape;270;p19"/>
          <p:cNvSpPr txBox="1"/>
          <p:nvPr/>
        </p:nvSpPr>
        <p:spPr>
          <a:xfrm>
            <a:off x="6597718" y="5075750"/>
            <a:ext cx="361034" cy="307777"/>
          </a:xfrm>
          <a:prstGeom prst="rect">
            <a:avLst/>
          </a:prstGeom>
          <a:noFill/>
          <a:ln>
            <a:noFill/>
          </a:ln>
        </p:spPr>
        <p:txBody>
          <a:bodyPr spcFirstLastPara="1" wrap="square" lIns="91425" tIns="45700" rIns="91425" bIns="45700" anchor="t" anchorCtr="0">
            <a:spAutoFit/>
          </a:bodyPr>
          <a:lstStyle/>
          <a:p>
            <a:pPr>
              <a:buSzPts val="1400"/>
            </a:pPr>
            <a:r>
              <a:rPr lang="en-US"/>
              <a:t>a</a:t>
            </a:r>
            <a:endParaRPr baseline="-25000"/>
          </a:p>
        </p:txBody>
      </p:sp>
      <p:sp>
        <p:nvSpPr>
          <p:cNvPr id="271" name="Google Shape;271;p19"/>
          <p:cNvSpPr txBox="1"/>
          <p:nvPr/>
        </p:nvSpPr>
        <p:spPr>
          <a:xfrm>
            <a:off x="7086601" y="3963140"/>
            <a:ext cx="835925" cy="307777"/>
          </a:xfrm>
          <a:prstGeom prst="rect">
            <a:avLst/>
          </a:prstGeom>
          <a:solidFill>
            <a:srgbClr val="FFC000"/>
          </a:solidFill>
          <a:ln>
            <a:noFill/>
          </a:ln>
        </p:spPr>
        <p:txBody>
          <a:bodyPr spcFirstLastPara="1" wrap="square" lIns="91425" tIns="45700" rIns="91425" bIns="45700" anchor="t" anchorCtr="0">
            <a:spAutoFit/>
          </a:bodyPr>
          <a:lstStyle/>
          <a:p>
            <a:pPr algn="ctr">
              <a:buSzPts val="1400"/>
            </a:pPr>
            <a:r>
              <a:rPr lang="en-US"/>
              <a:t>FINISH</a:t>
            </a:r>
            <a:endParaRPr/>
          </a:p>
        </p:txBody>
      </p:sp>
      <p:sp>
        <p:nvSpPr>
          <p:cNvPr id="272" name="Google Shape;272;p19"/>
          <p:cNvSpPr txBox="1"/>
          <p:nvPr/>
        </p:nvSpPr>
        <p:spPr>
          <a:xfrm>
            <a:off x="4329293" y="2562406"/>
            <a:ext cx="835925" cy="307777"/>
          </a:xfrm>
          <a:prstGeom prst="rect">
            <a:avLst/>
          </a:prstGeom>
          <a:solidFill>
            <a:srgbClr val="FFC000"/>
          </a:solidFill>
          <a:ln>
            <a:noFill/>
          </a:ln>
        </p:spPr>
        <p:txBody>
          <a:bodyPr spcFirstLastPara="1" wrap="square" lIns="91425" tIns="45700" rIns="91425" bIns="45700" anchor="t" anchorCtr="0">
            <a:spAutoFit/>
          </a:bodyPr>
          <a:lstStyle/>
          <a:p>
            <a:pPr algn="ctr">
              <a:buSzPts val="1400"/>
            </a:pPr>
            <a:r>
              <a:rPr lang="en-US"/>
              <a:t>Start</a:t>
            </a:r>
            <a:endParaRPr/>
          </a:p>
        </p:txBody>
      </p:sp>
    </p:spTree>
    <p:extLst>
      <p:ext uri="{BB962C8B-B14F-4D97-AF65-F5344CB8AC3E}">
        <p14:creationId xmlns:p14="http://schemas.microsoft.com/office/powerpoint/2010/main" val="12819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38"/>
                                        </p:tgtEl>
                                        <p:attrNameLst>
                                          <p:attrName>style.visibility</p:attrName>
                                        </p:attrNameLst>
                                      </p:cBhvr>
                                      <p:to>
                                        <p:strVal val="visible"/>
                                      </p:to>
                                    </p:set>
                                    <p:animEffect transition="in" filter="fade">
                                      <p:cBhvr>
                                        <p:cTn id="21" dur="500"/>
                                        <p:tgtEl>
                                          <p:spTgt spid="238"/>
                                        </p:tgtEl>
                                      </p:cBhvr>
                                    </p:animEffect>
                                  </p:childTnLst>
                                </p:cTn>
                              </p:par>
                              <p:par>
                                <p:cTn id="22" presetID="10" presetClass="entr" presetSubtype="0" fill="hold" nodeType="withEffect">
                                  <p:stCondLst>
                                    <p:cond delay="0"/>
                                  </p:stCondLst>
                                  <p:childTnLst>
                                    <p:set>
                                      <p:cBhvr>
                                        <p:cTn id="23" dur="1" fill="hold">
                                          <p:stCondLst>
                                            <p:cond delay="0"/>
                                          </p:stCondLst>
                                        </p:cTn>
                                        <p:tgtEl>
                                          <p:spTgt spid="265"/>
                                        </p:tgtEl>
                                        <p:attrNameLst>
                                          <p:attrName>style.visibility</p:attrName>
                                        </p:attrNameLst>
                                      </p:cBhvr>
                                      <p:to>
                                        <p:strVal val="visible"/>
                                      </p:to>
                                    </p:set>
                                    <p:animEffect transition="in" filter="fade">
                                      <p:cBhvr>
                                        <p:cTn id="24" dur="500"/>
                                        <p:tgtEl>
                                          <p:spTgt spid="2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9"/>
                                        </p:tgtEl>
                                        <p:attrNameLst>
                                          <p:attrName>style.visibility</p:attrName>
                                        </p:attrNameLst>
                                      </p:cBhvr>
                                      <p:to>
                                        <p:strVal val="visible"/>
                                      </p:to>
                                    </p:set>
                                    <p:animEffect transition="in" filter="fade">
                                      <p:cBhvr>
                                        <p:cTn id="29" dur="500"/>
                                        <p:tgtEl>
                                          <p:spTgt spid="239"/>
                                        </p:tgtEl>
                                      </p:cBhvr>
                                    </p:animEffect>
                                  </p:childTnLst>
                                </p:cTn>
                              </p:par>
                              <p:par>
                                <p:cTn id="30" presetID="10" presetClass="entr" presetSubtype="0" fill="hold" nodeType="withEffect">
                                  <p:stCondLst>
                                    <p:cond delay="0"/>
                                  </p:stCondLst>
                                  <p:childTnLst>
                                    <p:set>
                                      <p:cBhvr>
                                        <p:cTn id="31" dur="1" fill="hold">
                                          <p:stCondLst>
                                            <p:cond delay="0"/>
                                          </p:stCondLst>
                                        </p:cTn>
                                        <p:tgtEl>
                                          <p:spTgt spid="240"/>
                                        </p:tgtEl>
                                        <p:attrNameLst>
                                          <p:attrName>style.visibility</p:attrName>
                                        </p:attrNameLst>
                                      </p:cBhvr>
                                      <p:to>
                                        <p:strVal val="visible"/>
                                      </p:to>
                                    </p:set>
                                    <p:animEffect transition="in" filter="fade">
                                      <p:cBhvr>
                                        <p:cTn id="32" dur="500"/>
                                        <p:tgtEl>
                                          <p:spTgt spid="2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fade">
                                      <p:cBhvr>
                                        <p:cTn id="37" dur="500"/>
                                        <p:tgtEl>
                                          <p:spTgt spid="244"/>
                                        </p:tgtEl>
                                      </p:cBhvr>
                                    </p:animEffect>
                                  </p:childTnLst>
                                </p:cTn>
                              </p:par>
                              <p:par>
                                <p:cTn id="38" presetID="10" presetClass="entr" presetSubtype="0" fill="hold" nodeType="withEffect">
                                  <p:stCondLst>
                                    <p:cond delay="0"/>
                                  </p:stCondLst>
                                  <p:childTnLst>
                                    <p:set>
                                      <p:cBhvr>
                                        <p:cTn id="39" dur="1" fill="hold">
                                          <p:stCondLst>
                                            <p:cond delay="0"/>
                                          </p:stCondLst>
                                        </p:cTn>
                                        <p:tgtEl>
                                          <p:spTgt spid="242"/>
                                        </p:tgtEl>
                                        <p:attrNameLst>
                                          <p:attrName>style.visibility</p:attrName>
                                        </p:attrNameLst>
                                      </p:cBhvr>
                                      <p:to>
                                        <p:strVal val="visible"/>
                                      </p:to>
                                    </p:set>
                                    <p:animEffect transition="in" filter="fade">
                                      <p:cBhvr>
                                        <p:cTn id="40" dur="500"/>
                                        <p:tgtEl>
                                          <p:spTgt spid="242"/>
                                        </p:tgtEl>
                                      </p:cBhvr>
                                    </p:animEffect>
                                  </p:childTnLst>
                                </p:cTn>
                              </p:par>
                              <p:par>
                                <p:cTn id="41" presetID="10" presetClass="entr" presetSubtype="0" fill="hold" nodeType="withEffect">
                                  <p:stCondLst>
                                    <p:cond delay="0"/>
                                  </p:stCondLst>
                                  <p:childTnLst>
                                    <p:set>
                                      <p:cBhvr>
                                        <p:cTn id="42" dur="1" fill="hold">
                                          <p:stCondLst>
                                            <p:cond delay="0"/>
                                          </p:stCondLst>
                                        </p:cTn>
                                        <p:tgtEl>
                                          <p:spTgt spid="266"/>
                                        </p:tgtEl>
                                        <p:attrNameLst>
                                          <p:attrName>style.visibility</p:attrName>
                                        </p:attrNameLst>
                                      </p:cBhvr>
                                      <p:to>
                                        <p:strVal val="visible"/>
                                      </p:to>
                                    </p:set>
                                    <p:animEffect transition="in" filter="fade">
                                      <p:cBhvr>
                                        <p:cTn id="43" dur="500"/>
                                        <p:tgtEl>
                                          <p:spTgt spid="26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45"/>
                                        </p:tgtEl>
                                        <p:attrNameLst>
                                          <p:attrName>style.visibility</p:attrName>
                                        </p:attrNameLst>
                                      </p:cBhvr>
                                      <p:to>
                                        <p:strVal val="visible"/>
                                      </p:to>
                                    </p:set>
                                    <p:animEffect transition="in" filter="fade">
                                      <p:cBhvr>
                                        <p:cTn id="48" dur="500"/>
                                        <p:tgtEl>
                                          <p:spTgt spid="245"/>
                                        </p:tgtEl>
                                      </p:cBhvr>
                                    </p:animEffect>
                                  </p:childTnLst>
                                </p:cTn>
                              </p:par>
                              <p:par>
                                <p:cTn id="49" presetID="10" presetClass="entr" presetSubtype="0" fill="hold" nodeType="withEffect">
                                  <p:stCondLst>
                                    <p:cond delay="0"/>
                                  </p:stCondLst>
                                  <p:childTnLst>
                                    <p:set>
                                      <p:cBhvr>
                                        <p:cTn id="50" dur="1" fill="hold">
                                          <p:stCondLst>
                                            <p:cond delay="0"/>
                                          </p:stCondLst>
                                        </p:cTn>
                                        <p:tgtEl>
                                          <p:spTgt spid="246"/>
                                        </p:tgtEl>
                                        <p:attrNameLst>
                                          <p:attrName>style.visibility</p:attrName>
                                        </p:attrNameLst>
                                      </p:cBhvr>
                                      <p:to>
                                        <p:strVal val="visible"/>
                                      </p:to>
                                    </p:set>
                                    <p:animEffect transition="in" filter="fade">
                                      <p:cBhvr>
                                        <p:cTn id="51" dur="500"/>
                                        <p:tgtEl>
                                          <p:spTgt spid="2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7"/>
                                        </p:tgtEl>
                                        <p:attrNameLst>
                                          <p:attrName>style.visibility</p:attrName>
                                        </p:attrNameLst>
                                      </p:cBhvr>
                                      <p:to>
                                        <p:strVal val="visible"/>
                                      </p:to>
                                    </p:set>
                                    <p:animEffect transition="in" filter="fade">
                                      <p:cBhvr>
                                        <p:cTn id="56" dur="500"/>
                                        <p:tgtEl>
                                          <p:spTgt spid="247"/>
                                        </p:tgtEl>
                                      </p:cBhvr>
                                    </p:animEffect>
                                  </p:childTnLst>
                                </p:cTn>
                              </p:par>
                              <p:par>
                                <p:cTn id="57" presetID="10" presetClass="entr" presetSubtype="0" fill="hold" nodeType="withEffect">
                                  <p:stCondLst>
                                    <p:cond delay="0"/>
                                  </p:stCondLst>
                                  <p:childTnLst>
                                    <p:set>
                                      <p:cBhvr>
                                        <p:cTn id="58" dur="1" fill="hold">
                                          <p:stCondLst>
                                            <p:cond delay="0"/>
                                          </p:stCondLst>
                                        </p:cTn>
                                        <p:tgtEl>
                                          <p:spTgt spid="248"/>
                                        </p:tgtEl>
                                        <p:attrNameLst>
                                          <p:attrName>style.visibility</p:attrName>
                                        </p:attrNameLst>
                                      </p:cBhvr>
                                      <p:to>
                                        <p:strVal val="visible"/>
                                      </p:to>
                                    </p:set>
                                    <p:animEffect transition="in" filter="fade">
                                      <p:cBhvr>
                                        <p:cTn id="59" dur="500"/>
                                        <p:tgtEl>
                                          <p:spTgt spid="248"/>
                                        </p:tgtEl>
                                      </p:cBhvr>
                                    </p:animEffect>
                                  </p:childTnLst>
                                </p:cTn>
                              </p:par>
                              <p:par>
                                <p:cTn id="60" presetID="10" presetClass="entr" presetSubtype="0" fill="hold" nodeType="withEffect">
                                  <p:stCondLst>
                                    <p:cond delay="0"/>
                                  </p:stCondLst>
                                  <p:childTnLst>
                                    <p:set>
                                      <p:cBhvr>
                                        <p:cTn id="61" dur="1" fill="hold">
                                          <p:stCondLst>
                                            <p:cond delay="0"/>
                                          </p:stCondLst>
                                        </p:cTn>
                                        <p:tgtEl>
                                          <p:spTgt spid="267"/>
                                        </p:tgtEl>
                                        <p:attrNameLst>
                                          <p:attrName>style.visibility</p:attrName>
                                        </p:attrNameLst>
                                      </p:cBhvr>
                                      <p:to>
                                        <p:strVal val="visible"/>
                                      </p:to>
                                    </p:set>
                                    <p:animEffect transition="in" filter="fade">
                                      <p:cBhvr>
                                        <p:cTn id="62" dur="500"/>
                                        <p:tgtEl>
                                          <p:spTgt spid="2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9"/>
                                        </p:tgtEl>
                                        <p:attrNameLst>
                                          <p:attrName>style.visibility</p:attrName>
                                        </p:attrNameLst>
                                      </p:cBhvr>
                                      <p:to>
                                        <p:strVal val="visible"/>
                                      </p:to>
                                    </p:set>
                                    <p:animEffect transition="in" filter="fade">
                                      <p:cBhvr>
                                        <p:cTn id="67" dur="500"/>
                                        <p:tgtEl>
                                          <p:spTgt spid="249"/>
                                        </p:tgtEl>
                                      </p:cBhvr>
                                    </p:animEffect>
                                  </p:childTnLst>
                                </p:cTn>
                              </p:par>
                              <p:par>
                                <p:cTn id="68" presetID="10" presetClass="entr" presetSubtype="0" fill="hold" nodeType="withEffect">
                                  <p:stCondLst>
                                    <p:cond delay="0"/>
                                  </p:stCondLst>
                                  <p:childTnLst>
                                    <p:set>
                                      <p:cBhvr>
                                        <p:cTn id="69" dur="1" fill="hold">
                                          <p:stCondLst>
                                            <p:cond delay="0"/>
                                          </p:stCondLst>
                                        </p:cTn>
                                        <p:tgtEl>
                                          <p:spTgt spid="243"/>
                                        </p:tgtEl>
                                        <p:attrNameLst>
                                          <p:attrName>style.visibility</p:attrName>
                                        </p:attrNameLst>
                                      </p:cBhvr>
                                      <p:to>
                                        <p:strVal val="visible"/>
                                      </p:to>
                                    </p:set>
                                    <p:animEffect transition="in" filter="fade">
                                      <p:cBhvr>
                                        <p:cTn id="70" dur="500"/>
                                        <p:tgtEl>
                                          <p:spTgt spid="2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50"/>
                                        </p:tgtEl>
                                        <p:attrNameLst>
                                          <p:attrName>style.visibility</p:attrName>
                                        </p:attrNameLst>
                                      </p:cBhvr>
                                      <p:to>
                                        <p:strVal val="visible"/>
                                      </p:to>
                                    </p:set>
                                    <p:animEffect transition="in" filter="fade">
                                      <p:cBhvr>
                                        <p:cTn id="75" dur="500"/>
                                        <p:tgtEl>
                                          <p:spTgt spid="250"/>
                                        </p:tgtEl>
                                      </p:cBhvr>
                                    </p:animEffect>
                                  </p:childTnLst>
                                </p:cTn>
                              </p:par>
                              <p:par>
                                <p:cTn id="76" presetID="10" presetClass="entr" presetSubtype="0" fill="hold" nodeType="withEffect">
                                  <p:stCondLst>
                                    <p:cond delay="0"/>
                                  </p:stCondLst>
                                  <p:childTnLst>
                                    <p:set>
                                      <p:cBhvr>
                                        <p:cTn id="77" dur="1" fill="hold">
                                          <p:stCondLst>
                                            <p:cond delay="0"/>
                                          </p:stCondLst>
                                        </p:cTn>
                                        <p:tgtEl>
                                          <p:spTgt spid="251"/>
                                        </p:tgtEl>
                                        <p:attrNameLst>
                                          <p:attrName>style.visibility</p:attrName>
                                        </p:attrNameLst>
                                      </p:cBhvr>
                                      <p:to>
                                        <p:strVal val="visible"/>
                                      </p:to>
                                    </p:set>
                                    <p:animEffect transition="in" filter="fade">
                                      <p:cBhvr>
                                        <p:cTn id="78" dur="500"/>
                                        <p:tgtEl>
                                          <p:spTgt spid="251"/>
                                        </p:tgtEl>
                                      </p:cBhvr>
                                    </p:animEffect>
                                  </p:childTnLst>
                                </p:cTn>
                              </p:par>
                              <p:par>
                                <p:cTn id="79" presetID="10" presetClass="entr" presetSubtype="0" fill="hold" nodeType="withEffect">
                                  <p:stCondLst>
                                    <p:cond delay="0"/>
                                  </p:stCondLst>
                                  <p:childTnLst>
                                    <p:set>
                                      <p:cBhvr>
                                        <p:cTn id="80" dur="1" fill="hold">
                                          <p:stCondLst>
                                            <p:cond delay="0"/>
                                          </p:stCondLst>
                                        </p:cTn>
                                        <p:tgtEl>
                                          <p:spTgt spid="268"/>
                                        </p:tgtEl>
                                        <p:attrNameLst>
                                          <p:attrName>style.visibility</p:attrName>
                                        </p:attrNameLst>
                                      </p:cBhvr>
                                      <p:to>
                                        <p:strVal val="visible"/>
                                      </p:to>
                                    </p:set>
                                    <p:animEffect transition="in" filter="fade">
                                      <p:cBhvr>
                                        <p:cTn id="81" dur="500"/>
                                        <p:tgtEl>
                                          <p:spTgt spid="26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2"/>
                                        </p:tgtEl>
                                        <p:attrNameLst>
                                          <p:attrName>style.visibility</p:attrName>
                                        </p:attrNameLst>
                                      </p:cBhvr>
                                      <p:to>
                                        <p:strVal val="visible"/>
                                      </p:to>
                                    </p:set>
                                    <p:animEffect transition="in" filter="fade">
                                      <p:cBhvr>
                                        <p:cTn id="86" dur="500"/>
                                        <p:tgtEl>
                                          <p:spTgt spid="252"/>
                                        </p:tgtEl>
                                      </p:cBhvr>
                                    </p:animEffect>
                                  </p:childTnLst>
                                </p:cTn>
                              </p:par>
                              <p:par>
                                <p:cTn id="87" presetID="10" presetClass="entr" presetSubtype="0" fill="hold" nodeType="withEffect">
                                  <p:stCondLst>
                                    <p:cond delay="0"/>
                                  </p:stCondLst>
                                  <p:childTnLst>
                                    <p:set>
                                      <p:cBhvr>
                                        <p:cTn id="88" dur="1" fill="hold">
                                          <p:stCondLst>
                                            <p:cond delay="0"/>
                                          </p:stCondLst>
                                        </p:cTn>
                                        <p:tgtEl>
                                          <p:spTgt spid="253"/>
                                        </p:tgtEl>
                                        <p:attrNameLst>
                                          <p:attrName>style.visibility</p:attrName>
                                        </p:attrNameLst>
                                      </p:cBhvr>
                                      <p:to>
                                        <p:strVal val="visible"/>
                                      </p:to>
                                    </p:set>
                                    <p:animEffect transition="in" filter="fade">
                                      <p:cBhvr>
                                        <p:cTn id="89" dur="500"/>
                                        <p:tgtEl>
                                          <p:spTgt spid="25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54"/>
                                        </p:tgtEl>
                                        <p:attrNameLst>
                                          <p:attrName>style.visibility</p:attrName>
                                        </p:attrNameLst>
                                      </p:cBhvr>
                                      <p:to>
                                        <p:strVal val="visible"/>
                                      </p:to>
                                    </p:set>
                                    <p:animEffect transition="in" filter="fade">
                                      <p:cBhvr>
                                        <p:cTn id="94" dur="500"/>
                                        <p:tgtEl>
                                          <p:spTgt spid="254"/>
                                        </p:tgtEl>
                                      </p:cBhvr>
                                    </p:animEffect>
                                  </p:childTnLst>
                                </p:cTn>
                              </p:par>
                              <p:par>
                                <p:cTn id="95" presetID="10" presetClass="entr" presetSubtype="0" fill="hold" nodeType="withEffect">
                                  <p:stCondLst>
                                    <p:cond delay="0"/>
                                  </p:stCondLst>
                                  <p:childTnLst>
                                    <p:set>
                                      <p:cBhvr>
                                        <p:cTn id="96" dur="1" fill="hold">
                                          <p:stCondLst>
                                            <p:cond delay="0"/>
                                          </p:stCondLst>
                                        </p:cTn>
                                        <p:tgtEl>
                                          <p:spTgt spid="255"/>
                                        </p:tgtEl>
                                        <p:attrNameLst>
                                          <p:attrName>style.visibility</p:attrName>
                                        </p:attrNameLst>
                                      </p:cBhvr>
                                      <p:to>
                                        <p:strVal val="visible"/>
                                      </p:to>
                                    </p:set>
                                    <p:animEffect transition="in" filter="fade">
                                      <p:cBhvr>
                                        <p:cTn id="97" dur="500"/>
                                        <p:tgtEl>
                                          <p:spTgt spid="255"/>
                                        </p:tgtEl>
                                      </p:cBhvr>
                                    </p:animEffect>
                                  </p:childTnLst>
                                </p:cTn>
                              </p:par>
                              <p:par>
                                <p:cTn id="98" presetID="10" presetClass="entr" presetSubtype="0" fill="hold" nodeType="withEffect">
                                  <p:stCondLst>
                                    <p:cond delay="0"/>
                                  </p:stCondLst>
                                  <p:childTnLst>
                                    <p:set>
                                      <p:cBhvr>
                                        <p:cTn id="99" dur="1" fill="hold">
                                          <p:stCondLst>
                                            <p:cond delay="0"/>
                                          </p:stCondLst>
                                        </p:cTn>
                                        <p:tgtEl>
                                          <p:spTgt spid="269"/>
                                        </p:tgtEl>
                                        <p:attrNameLst>
                                          <p:attrName>style.visibility</p:attrName>
                                        </p:attrNameLst>
                                      </p:cBhvr>
                                      <p:to>
                                        <p:strVal val="visible"/>
                                      </p:to>
                                    </p:set>
                                    <p:animEffect transition="in" filter="fade">
                                      <p:cBhvr>
                                        <p:cTn id="100" dur="500"/>
                                        <p:tgtEl>
                                          <p:spTgt spid="26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56"/>
                                        </p:tgtEl>
                                        <p:attrNameLst>
                                          <p:attrName>style.visibility</p:attrName>
                                        </p:attrNameLst>
                                      </p:cBhvr>
                                      <p:to>
                                        <p:strVal val="visible"/>
                                      </p:to>
                                    </p:set>
                                    <p:animEffect transition="in" filter="fade">
                                      <p:cBhvr>
                                        <p:cTn id="105" dur="500"/>
                                        <p:tgtEl>
                                          <p:spTgt spid="256"/>
                                        </p:tgtEl>
                                      </p:cBhvr>
                                    </p:animEffect>
                                  </p:childTnLst>
                                </p:cTn>
                              </p:par>
                              <p:par>
                                <p:cTn id="106" presetID="10" presetClass="entr" presetSubtype="0" fill="hold" nodeType="withEffect">
                                  <p:stCondLst>
                                    <p:cond delay="0"/>
                                  </p:stCondLst>
                                  <p:childTnLst>
                                    <p:set>
                                      <p:cBhvr>
                                        <p:cTn id="107" dur="1" fill="hold">
                                          <p:stCondLst>
                                            <p:cond delay="0"/>
                                          </p:stCondLst>
                                        </p:cTn>
                                        <p:tgtEl>
                                          <p:spTgt spid="257"/>
                                        </p:tgtEl>
                                        <p:attrNameLst>
                                          <p:attrName>style.visibility</p:attrName>
                                        </p:attrNameLst>
                                      </p:cBhvr>
                                      <p:to>
                                        <p:strVal val="visible"/>
                                      </p:to>
                                    </p:set>
                                    <p:animEffect transition="in" filter="fade">
                                      <p:cBhvr>
                                        <p:cTn id="108" dur="500"/>
                                        <p:tgtEl>
                                          <p:spTgt spid="25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59"/>
                                        </p:tgtEl>
                                        <p:attrNameLst>
                                          <p:attrName>style.visibility</p:attrName>
                                        </p:attrNameLst>
                                      </p:cBhvr>
                                      <p:to>
                                        <p:strVal val="visible"/>
                                      </p:to>
                                    </p:set>
                                    <p:animEffect transition="in" filter="fade">
                                      <p:cBhvr>
                                        <p:cTn id="113" dur="500"/>
                                        <p:tgtEl>
                                          <p:spTgt spid="259"/>
                                        </p:tgtEl>
                                      </p:cBhvr>
                                    </p:animEffect>
                                  </p:childTnLst>
                                </p:cTn>
                              </p:par>
                              <p:par>
                                <p:cTn id="114" presetID="10" presetClass="entr" presetSubtype="0" fill="hold" nodeType="withEffect">
                                  <p:stCondLst>
                                    <p:cond delay="0"/>
                                  </p:stCondLst>
                                  <p:childTnLst>
                                    <p:set>
                                      <p:cBhvr>
                                        <p:cTn id="115" dur="1" fill="hold">
                                          <p:stCondLst>
                                            <p:cond delay="0"/>
                                          </p:stCondLst>
                                        </p:cTn>
                                        <p:tgtEl>
                                          <p:spTgt spid="258"/>
                                        </p:tgtEl>
                                        <p:attrNameLst>
                                          <p:attrName>style.visibility</p:attrName>
                                        </p:attrNameLst>
                                      </p:cBhvr>
                                      <p:to>
                                        <p:strVal val="visible"/>
                                      </p:to>
                                    </p:set>
                                    <p:animEffect transition="in" filter="fade">
                                      <p:cBhvr>
                                        <p:cTn id="116" dur="500"/>
                                        <p:tgtEl>
                                          <p:spTgt spid="258"/>
                                        </p:tgtEl>
                                      </p:cBhvr>
                                    </p:animEffect>
                                  </p:childTnLst>
                                </p:cTn>
                              </p:par>
                              <p:par>
                                <p:cTn id="117" presetID="10" presetClass="entr" presetSubtype="0" fill="hold" nodeType="withEffect">
                                  <p:stCondLst>
                                    <p:cond delay="0"/>
                                  </p:stCondLst>
                                  <p:childTnLst>
                                    <p:set>
                                      <p:cBhvr>
                                        <p:cTn id="118" dur="1" fill="hold">
                                          <p:stCondLst>
                                            <p:cond delay="0"/>
                                          </p:stCondLst>
                                        </p:cTn>
                                        <p:tgtEl>
                                          <p:spTgt spid="270"/>
                                        </p:tgtEl>
                                        <p:attrNameLst>
                                          <p:attrName>style.visibility</p:attrName>
                                        </p:attrNameLst>
                                      </p:cBhvr>
                                      <p:to>
                                        <p:strVal val="visible"/>
                                      </p:to>
                                    </p:set>
                                    <p:animEffect transition="in" filter="fade">
                                      <p:cBhvr>
                                        <p:cTn id="119" dur="500"/>
                                        <p:tgtEl>
                                          <p:spTgt spid="27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61"/>
                                        </p:tgtEl>
                                        <p:attrNameLst>
                                          <p:attrName>style.visibility</p:attrName>
                                        </p:attrNameLst>
                                      </p:cBhvr>
                                      <p:to>
                                        <p:strVal val="visible"/>
                                      </p:to>
                                    </p:set>
                                    <p:animEffect transition="in" filter="fade">
                                      <p:cBhvr>
                                        <p:cTn id="124" dur="500"/>
                                        <p:tgtEl>
                                          <p:spTgt spid="261"/>
                                        </p:tgtEl>
                                      </p:cBhvr>
                                    </p:animEffect>
                                  </p:childTnLst>
                                </p:cTn>
                              </p:par>
                              <p:par>
                                <p:cTn id="125" presetID="10" presetClass="entr" presetSubtype="0" fill="hold" nodeType="withEffect">
                                  <p:stCondLst>
                                    <p:cond delay="0"/>
                                  </p:stCondLst>
                                  <p:childTnLst>
                                    <p:set>
                                      <p:cBhvr>
                                        <p:cTn id="126" dur="1" fill="hold">
                                          <p:stCondLst>
                                            <p:cond delay="0"/>
                                          </p:stCondLst>
                                        </p:cTn>
                                        <p:tgtEl>
                                          <p:spTgt spid="260"/>
                                        </p:tgtEl>
                                        <p:attrNameLst>
                                          <p:attrName>style.visibility</p:attrName>
                                        </p:attrNameLst>
                                      </p:cBhvr>
                                      <p:to>
                                        <p:strVal val="visible"/>
                                      </p:to>
                                    </p:set>
                                    <p:animEffect transition="in" filter="fade">
                                      <p:cBhvr>
                                        <p:cTn id="127" dur="500"/>
                                        <p:tgtEl>
                                          <p:spTgt spid="26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62"/>
                                        </p:tgtEl>
                                        <p:attrNameLst>
                                          <p:attrName>style.visibility</p:attrName>
                                        </p:attrNameLst>
                                      </p:cBhvr>
                                      <p:to>
                                        <p:strVal val="visible"/>
                                      </p:to>
                                    </p:set>
                                    <p:animEffect transition="in" filter="fade">
                                      <p:cBhvr>
                                        <p:cTn id="132" dur="500"/>
                                        <p:tgtEl>
                                          <p:spTgt spid="262"/>
                                        </p:tgtEl>
                                      </p:cBhvr>
                                    </p:animEffect>
                                  </p:childTnLst>
                                </p:cTn>
                              </p:par>
                              <p:par>
                                <p:cTn id="133" presetID="10" presetClass="entr" presetSubtype="0" fill="hold" nodeType="withEffect">
                                  <p:stCondLst>
                                    <p:cond delay="0"/>
                                  </p:stCondLst>
                                  <p:childTnLst>
                                    <p:set>
                                      <p:cBhvr>
                                        <p:cTn id="134" dur="1" fill="hold">
                                          <p:stCondLst>
                                            <p:cond delay="0"/>
                                          </p:stCondLst>
                                        </p:cTn>
                                        <p:tgtEl>
                                          <p:spTgt spid="263"/>
                                        </p:tgtEl>
                                        <p:attrNameLst>
                                          <p:attrName>style.visibility</p:attrName>
                                        </p:attrNameLst>
                                      </p:cBhvr>
                                      <p:to>
                                        <p:strVal val="visible"/>
                                      </p:to>
                                    </p:set>
                                    <p:animEffect transition="in" filter="fade">
                                      <p:cBhvr>
                                        <p:cTn id="135" dur="500"/>
                                        <p:tgtEl>
                                          <p:spTgt spid="263"/>
                                        </p:tgtEl>
                                      </p:cBhvr>
                                    </p:animEffect>
                                  </p:childTnLst>
                                </p:cTn>
                              </p:par>
                              <p:par>
                                <p:cTn id="136" presetID="10" presetClass="entr" presetSubtype="0" fill="hold" nodeType="withEffect">
                                  <p:stCondLst>
                                    <p:cond delay="0"/>
                                  </p:stCondLst>
                                  <p:childTnLst>
                                    <p:set>
                                      <p:cBhvr>
                                        <p:cTn id="137" dur="1" fill="hold">
                                          <p:stCondLst>
                                            <p:cond delay="0"/>
                                          </p:stCondLst>
                                        </p:cTn>
                                        <p:tgtEl>
                                          <p:spTgt spid="271"/>
                                        </p:tgtEl>
                                        <p:attrNameLst>
                                          <p:attrName>style.visibility</p:attrName>
                                        </p:attrNameLst>
                                      </p:cBhvr>
                                      <p:to>
                                        <p:strVal val="visible"/>
                                      </p:to>
                                    </p:set>
                                    <p:animEffect transition="in" filter="fade">
                                      <p:cBhvr>
                                        <p:cTn id="13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0"/>
          <p:cNvSpPr txBox="1">
            <a:spLocks noGrp="1"/>
          </p:cNvSpPr>
          <p:nvPr>
            <p:ph type="ctrTitle" idx="4294967295"/>
          </p:nvPr>
        </p:nvSpPr>
        <p:spPr>
          <a:xfrm>
            <a:off x="1284413" y="944314"/>
            <a:ext cx="7173899" cy="912190"/>
          </a:xfrm>
          <a:prstGeom prst="rect">
            <a:avLst/>
          </a:prstGeom>
          <a:no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Whales and Dolphins</a:t>
            </a:r>
            <a:endParaRPr sz="4800">
              <a:solidFill>
                <a:srgbClr val="FFFFFF"/>
              </a:solidFill>
              <a:latin typeface="Dosis"/>
              <a:ea typeface="Dosis"/>
              <a:cs typeface="Dosis"/>
              <a:sym typeface="Dosis"/>
            </a:endParaRPr>
          </a:p>
        </p:txBody>
      </p:sp>
      <p:sp>
        <p:nvSpPr>
          <p:cNvPr id="278" name="Google Shape;278;p20"/>
          <p:cNvSpPr txBox="1">
            <a:spLocks noGrp="1"/>
          </p:cNvSpPr>
          <p:nvPr>
            <p:ph type="subTitle" idx="4294967295"/>
          </p:nvPr>
        </p:nvSpPr>
        <p:spPr>
          <a:xfrm>
            <a:off x="1284423" y="1522350"/>
            <a:ext cx="7173899" cy="463200"/>
          </a:xfrm>
          <a:prstGeom prst="rect">
            <a:avLst/>
          </a:prstGeom>
          <a:no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Their ancestors had back legs once, they could walk </a:t>
            </a:r>
            <a:endParaRPr sz="2400">
              <a:solidFill>
                <a:srgbClr val="FFFFFF"/>
              </a:solidFill>
              <a:latin typeface="Source Sans Pro"/>
              <a:ea typeface="Source Sans Pro"/>
              <a:cs typeface="Source Sans Pro"/>
              <a:sym typeface="Source Sans Pro"/>
            </a:endParaRPr>
          </a:p>
        </p:txBody>
      </p:sp>
      <p:sp>
        <p:nvSpPr>
          <p:cNvPr id="279" name="Google Shape;279;p20"/>
          <p:cNvSpPr txBox="1">
            <a:spLocks noGrp="1"/>
          </p:cNvSpPr>
          <p:nvPr>
            <p:ph type="ctrTitle" idx="4294967295"/>
          </p:nvPr>
        </p:nvSpPr>
        <p:spPr>
          <a:xfrm>
            <a:off x="1284413" y="3082895"/>
            <a:ext cx="7173899" cy="894899"/>
          </a:xfrm>
          <a:prstGeom prst="rect">
            <a:avLst/>
          </a:prstGeom>
          <a:no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Humans have tails</a:t>
            </a:r>
            <a:endParaRPr sz="4800">
              <a:solidFill>
                <a:srgbClr val="FFFFFF"/>
              </a:solidFill>
              <a:latin typeface="Dosis"/>
              <a:ea typeface="Dosis"/>
              <a:cs typeface="Dosis"/>
              <a:sym typeface="Dosis"/>
            </a:endParaRPr>
          </a:p>
        </p:txBody>
      </p:sp>
      <p:sp>
        <p:nvSpPr>
          <p:cNvPr id="280" name="Google Shape;280;p20"/>
          <p:cNvSpPr txBox="1">
            <a:spLocks noGrp="1"/>
          </p:cNvSpPr>
          <p:nvPr>
            <p:ph type="subTitle" idx="4294967295"/>
          </p:nvPr>
        </p:nvSpPr>
        <p:spPr>
          <a:xfrm>
            <a:off x="1284412" y="3681910"/>
            <a:ext cx="6335582" cy="463200"/>
          </a:xfrm>
          <a:prstGeom prst="rect">
            <a:avLst/>
          </a:prstGeom>
          <a:no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While they are inside the womb! It dissolves eventually.</a:t>
            </a:r>
            <a:endParaRPr sz="2400">
              <a:solidFill>
                <a:srgbClr val="FFFFFF"/>
              </a:solidFill>
              <a:latin typeface="Source Sans Pro"/>
              <a:ea typeface="Source Sans Pro"/>
              <a:cs typeface="Source Sans Pro"/>
              <a:sym typeface="Source Sans Pro"/>
            </a:endParaRPr>
          </a:p>
        </p:txBody>
      </p:sp>
      <p:sp>
        <p:nvSpPr>
          <p:cNvPr id="281" name="Google Shape;281;p20"/>
          <p:cNvSpPr txBox="1">
            <a:spLocks noGrp="1"/>
          </p:cNvSpPr>
          <p:nvPr>
            <p:ph type="ctrTitle" idx="4294967295"/>
          </p:nvPr>
        </p:nvSpPr>
        <p:spPr>
          <a:xfrm>
            <a:off x="1284422" y="1948299"/>
            <a:ext cx="7173899" cy="894899"/>
          </a:xfrm>
          <a:prstGeom prst="rect">
            <a:avLst/>
          </a:prstGeom>
          <a:no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Birds </a:t>
            </a:r>
            <a:r>
              <a:rPr lang="en-US" sz="3600">
                <a:solidFill>
                  <a:srgbClr val="FFFFFF"/>
                </a:solidFill>
                <a:latin typeface="Dosis"/>
                <a:ea typeface="Dosis"/>
                <a:cs typeface="Dosis"/>
                <a:sym typeface="Dosis"/>
              </a:rPr>
              <a:t>came from </a:t>
            </a:r>
            <a:r>
              <a:rPr lang="en-US" sz="4800">
                <a:solidFill>
                  <a:srgbClr val="FFFFFF"/>
                </a:solidFill>
                <a:latin typeface="Dosis"/>
                <a:ea typeface="Dosis"/>
                <a:cs typeface="Dosis"/>
                <a:sym typeface="Dosis"/>
              </a:rPr>
              <a:t>Dinosaurs </a:t>
            </a:r>
            <a:endParaRPr sz="4800">
              <a:solidFill>
                <a:srgbClr val="FFFFFF"/>
              </a:solidFill>
              <a:latin typeface="Dosis"/>
              <a:ea typeface="Dosis"/>
              <a:cs typeface="Dosis"/>
              <a:sym typeface="Dosis"/>
            </a:endParaRPr>
          </a:p>
        </p:txBody>
      </p:sp>
      <p:sp>
        <p:nvSpPr>
          <p:cNvPr id="282" name="Google Shape;282;p20"/>
          <p:cNvSpPr txBox="1">
            <a:spLocks noGrp="1"/>
          </p:cNvSpPr>
          <p:nvPr>
            <p:ph type="subTitle" idx="4294967295"/>
          </p:nvPr>
        </p:nvSpPr>
        <p:spPr>
          <a:xfrm>
            <a:off x="1284412" y="2674028"/>
            <a:ext cx="6335582" cy="615289"/>
          </a:xfrm>
          <a:prstGeom prst="rect">
            <a:avLst/>
          </a:prstGeom>
          <a:no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And they both descended from Reptiles</a:t>
            </a:r>
            <a:endParaRPr sz="2400">
              <a:solidFill>
                <a:srgbClr val="FFFFFF"/>
              </a:solidFill>
              <a:latin typeface="Source Sans Pro"/>
              <a:ea typeface="Source Sans Pro"/>
              <a:cs typeface="Source Sans Pro"/>
              <a:sym typeface="Source Sans Pro"/>
            </a:endParaRPr>
          </a:p>
        </p:txBody>
      </p:sp>
      <p:sp>
        <p:nvSpPr>
          <p:cNvPr id="283" name="Google Shape;283;p20"/>
          <p:cNvSpPr/>
          <p:nvPr/>
        </p:nvSpPr>
        <p:spPr>
          <a:xfrm>
            <a:off x="7023016" y="1229476"/>
            <a:ext cx="2120984" cy="4361089"/>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a:buSzPts val="1400"/>
            </a:pPr>
            <a:endParaRPr/>
          </a:p>
        </p:txBody>
      </p:sp>
      <p:sp>
        <p:nvSpPr>
          <p:cNvPr id="284" name="Google Shape;284;p20"/>
          <p:cNvSpPr txBox="1"/>
          <p:nvPr/>
        </p:nvSpPr>
        <p:spPr>
          <a:xfrm>
            <a:off x="1284416" y="4330554"/>
            <a:ext cx="7173899" cy="894899"/>
          </a:xfrm>
          <a:prstGeom prst="rect">
            <a:avLst/>
          </a:prstGeom>
          <a:no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Bacterium</a:t>
            </a:r>
            <a:endParaRPr sz="4800">
              <a:solidFill>
                <a:srgbClr val="FFFFFF"/>
              </a:solidFill>
              <a:latin typeface="Dosis"/>
              <a:ea typeface="Dosis"/>
              <a:cs typeface="Dosis"/>
              <a:sym typeface="Dosis"/>
            </a:endParaRPr>
          </a:p>
        </p:txBody>
      </p:sp>
      <p:sp>
        <p:nvSpPr>
          <p:cNvPr id="285" name="Google Shape;285;p20"/>
          <p:cNvSpPr txBox="1"/>
          <p:nvPr/>
        </p:nvSpPr>
        <p:spPr>
          <a:xfrm>
            <a:off x="1284413" y="4987671"/>
            <a:ext cx="5967723" cy="842590"/>
          </a:xfrm>
          <a:prstGeom prst="rect">
            <a:avLst/>
          </a:prstGeom>
          <a:noFill/>
          <a:ln>
            <a:noFill/>
          </a:ln>
        </p:spPr>
        <p:txBody>
          <a:bodyPr spcFirstLastPara="1" wrap="square" lIns="91425" tIns="91425" rIns="91425" bIns="91425" anchor="t" anchorCtr="0">
            <a:noAutofit/>
          </a:bodyPr>
          <a:lstStyle/>
          <a:p>
            <a:pPr>
              <a:buClr>
                <a:srgbClr val="0DB7C4"/>
              </a:buClr>
              <a:buSzPts val="2400"/>
            </a:pPr>
            <a:r>
              <a:rPr lang="en-US" sz="2400">
                <a:solidFill>
                  <a:srgbClr val="FFFFFF"/>
                </a:solidFill>
                <a:latin typeface="Source Sans Pro"/>
                <a:ea typeface="Source Sans Pro"/>
                <a:cs typeface="Source Sans Pro"/>
                <a:sym typeface="Source Sans Pro"/>
              </a:rPr>
              <a:t>All livings beings can be traced back to a bacterium</a:t>
            </a:r>
            <a:endParaRPr sz="2400">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128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877454" y="1369548"/>
            <a:ext cx="2032259" cy="533430"/>
          </a:xfrm>
          <a:prstGeom prst="rect">
            <a:avLst/>
          </a:prstGeom>
          <a:noFill/>
          <a:ln>
            <a:noFill/>
          </a:ln>
        </p:spPr>
        <p:txBody>
          <a:bodyPr spcFirstLastPara="1" wrap="square" lIns="91425" tIns="91425" rIns="91425" bIns="91425" anchor="b" anchorCtr="0">
            <a:noAutofit/>
          </a:bodyPr>
          <a:lstStyle/>
          <a:p>
            <a:pPr>
              <a:buSzPts val="2400"/>
            </a:pPr>
            <a:r>
              <a:rPr lang="en-US"/>
              <a:t>Cont.</a:t>
            </a:r>
            <a:endParaRPr/>
          </a:p>
        </p:txBody>
      </p:sp>
      <p:sp>
        <p:nvSpPr>
          <p:cNvPr id="106" name="Google Shape;106;p7"/>
          <p:cNvSpPr txBox="1"/>
          <p:nvPr/>
        </p:nvSpPr>
        <p:spPr>
          <a:xfrm>
            <a:off x="807550" y="2832825"/>
            <a:ext cx="8271600" cy="1569900"/>
          </a:xfrm>
          <a:prstGeom prst="rect">
            <a:avLst/>
          </a:prstGeom>
          <a:noFill/>
          <a:ln>
            <a:noFill/>
          </a:ln>
        </p:spPr>
        <p:txBody>
          <a:bodyPr spcFirstLastPara="1" wrap="square" lIns="91425" tIns="91425" rIns="91425" bIns="91425" anchor="t" anchorCtr="0">
            <a:spAutoFit/>
          </a:bodyPr>
          <a:lstStyle/>
          <a:p>
            <a:pPr>
              <a:buSzPts val="1800"/>
            </a:pPr>
            <a:r>
              <a:rPr lang="en-US" sz="1800">
                <a:solidFill>
                  <a:schemeClr val="dk1"/>
                </a:solidFill>
              </a:rPr>
              <a:t>In the past two decades, computational molecular modeling approaches (Leach, 2001) have emerged as important tools that </a:t>
            </a:r>
            <a:r>
              <a:rPr lang="en-US" sz="1800" b="1">
                <a:solidFill>
                  <a:schemeClr val="dk1"/>
                </a:solidFill>
              </a:rPr>
              <a:t>can be used to predict atomic structure, vibrational frequencies, binding energies, heats of reaction, electrical properties, and mechanical properties of organic and inorganic materials</a:t>
            </a:r>
            <a:r>
              <a:rPr lang="en-US" sz="1800">
                <a:solidFill>
                  <a:schemeClr val="dk1"/>
                </a:solidFill>
              </a:rPr>
              <a:t>.</a:t>
            </a:r>
            <a:endParaRPr sz="1800"/>
          </a:p>
        </p:txBody>
      </p:sp>
    </p:spTree>
    <p:extLst>
      <p:ext uri="{BB962C8B-B14F-4D97-AF65-F5344CB8AC3E}">
        <p14:creationId xmlns:p14="http://schemas.microsoft.com/office/powerpoint/2010/main" val="3921193153"/>
      </p:ext>
    </p:extLst>
  </p:cSld>
  <p:clrMapOvr>
    <a:masterClrMapping/>
  </p:clrMapOvr>
  <mc:AlternateContent xmlns:mc="http://schemas.openxmlformats.org/markup-compatibility/2006" xmlns:p14="http://schemas.microsoft.com/office/powerpoint/2010/main">
    <mc:Choice Requires="p14">
      <p:transition spd="slow" p14:dur="9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ctrTitle"/>
          </p:nvPr>
        </p:nvSpPr>
        <p:spPr>
          <a:xfrm>
            <a:off x="560978" y="1245968"/>
            <a:ext cx="5610902" cy="2428055"/>
          </a:xfrm>
          <a:prstGeom prst="rect">
            <a:avLst/>
          </a:prstGeom>
          <a:noFill/>
          <a:ln>
            <a:noFill/>
          </a:ln>
        </p:spPr>
        <p:txBody>
          <a:bodyPr spcFirstLastPara="1" wrap="square" lIns="91425" tIns="91425" rIns="91425" bIns="91425" anchor="b" anchorCtr="0">
            <a:noAutofit/>
          </a:bodyPr>
          <a:lstStyle/>
          <a:p>
            <a:pPr>
              <a:buSzPts val="4800"/>
            </a:pPr>
            <a:r>
              <a:rPr lang="en-US" sz="4800"/>
              <a:t>Database Searching (FASTA)</a:t>
            </a:r>
            <a:endParaRPr sz="4800"/>
          </a:p>
        </p:txBody>
      </p:sp>
      <p:sp>
        <p:nvSpPr>
          <p:cNvPr id="41" name="Google Shape;41;p1"/>
          <p:cNvSpPr txBox="1"/>
          <p:nvPr/>
        </p:nvSpPr>
        <p:spPr>
          <a:xfrm>
            <a:off x="645062" y="3674022"/>
            <a:ext cx="4908331" cy="523220"/>
          </a:xfrm>
          <a:prstGeom prst="rect">
            <a:avLst/>
          </a:prstGeom>
          <a:noFill/>
          <a:ln>
            <a:noFill/>
          </a:ln>
        </p:spPr>
        <p:txBody>
          <a:bodyPr spcFirstLastPara="1" wrap="square" lIns="91425" tIns="45700" rIns="91425" bIns="45700" anchor="t" anchorCtr="0">
            <a:spAutoFit/>
          </a:bodyPr>
          <a:lstStyle/>
          <a:p>
            <a:pPr>
              <a:buClr>
                <a:schemeClr val="lt1"/>
              </a:buClr>
              <a:buSzPts val="2800"/>
            </a:pPr>
            <a:r>
              <a:rPr lang="en-US" sz="2800">
                <a:solidFill>
                  <a:schemeClr val="lt1"/>
                </a:solidFill>
                <a:latin typeface="Dosis"/>
                <a:ea typeface="Dosis"/>
                <a:cs typeface="Dosis"/>
                <a:sym typeface="Dosis"/>
              </a:rPr>
              <a:t>Lecture – 8 </a:t>
            </a:r>
            <a:endParaRPr sz="2800">
              <a:solidFill>
                <a:schemeClr val="lt1"/>
              </a:solidFill>
              <a:latin typeface="Dosis"/>
              <a:ea typeface="Dosis"/>
              <a:cs typeface="Dosis"/>
              <a:sym typeface="Dosis"/>
            </a:endParaRPr>
          </a:p>
        </p:txBody>
      </p:sp>
      <p:sp>
        <p:nvSpPr>
          <p:cNvPr id="42" name="Google Shape;42;p1"/>
          <p:cNvSpPr txBox="1"/>
          <p:nvPr/>
        </p:nvSpPr>
        <p:spPr>
          <a:xfrm>
            <a:off x="645061" y="4585959"/>
            <a:ext cx="4807158" cy="338554"/>
          </a:xfrm>
          <a:prstGeom prst="rect">
            <a:avLst/>
          </a:prstGeom>
          <a:noFill/>
          <a:ln>
            <a:noFill/>
          </a:ln>
        </p:spPr>
        <p:txBody>
          <a:bodyPr spcFirstLastPara="1" wrap="square" lIns="91425" tIns="45700" rIns="91425" bIns="45700" anchor="t" anchorCtr="0">
            <a:spAutoFit/>
          </a:bodyPr>
          <a:lstStyle/>
          <a:p>
            <a:pPr>
              <a:buClr>
                <a:schemeClr val="lt1"/>
              </a:buClr>
              <a:buSzPts val="1600"/>
            </a:pPr>
            <a:r>
              <a:rPr lang="en-US" sz="1600">
                <a:solidFill>
                  <a:schemeClr val="lt1"/>
                </a:solidFill>
                <a:latin typeface="Dosis"/>
                <a:ea typeface="Dosis"/>
                <a:cs typeface="Dosis"/>
                <a:sym typeface="Dosis"/>
              </a:rPr>
              <a:t>Department of CSE, DIU</a:t>
            </a:r>
            <a:endParaRPr sz="1600">
              <a:solidFill>
                <a:schemeClr val="lt1"/>
              </a:solidFill>
              <a:latin typeface="Dosis"/>
              <a:ea typeface="Dosis"/>
              <a:cs typeface="Dosis"/>
              <a:sym typeface="Dosis"/>
            </a:endParaRPr>
          </a:p>
        </p:txBody>
      </p:sp>
      <p:pic>
        <p:nvPicPr>
          <p:cNvPr id="43" name="Google Shape;43;p1" descr="https://tse3.mm.bing.net/th?id=OIP.IFYHwA6-rp4m1JAkzzxkuAAAAA&amp;pid=Api&amp;P=0&amp;w=173&amp;h=163"/>
          <p:cNvPicPr preferRelativeResize="0"/>
          <p:nvPr/>
        </p:nvPicPr>
        <p:blipFill rotWithShape="1">
          <a:blip r:embed="rId3">
            <a:alphaModFix/>
          </a:blip>
          <a:srcRect/>
          <a:stretch/>
        </p:blipFill>
        <p:spPr>
          <a:xfrm>
            <a:off x="5358184" y="939483"/>
            <a:ext cx="3663901" cy="3985030"/>
          </a:xfrm>
          <a:prstGeom prst="rect">
            <a:avLst/>
          </a:prstGeom>
          <a:noFill/>
          <a:ln>
            <a:noFill/>
          </a:ln>
        </p:spPr>
      </p:pic>
    </p:spTree>
    <p:extLst>
      <p:ext uri="{BB962C8B-B14F-4D97-AF65-F5344CB8AC3E}">
        <p14:creationId xmlns:p14="http://schemas.microsoft.com/office/powerpoint/2010/main" val="32849235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844425" y="862848"/>
            <a:ext cx="3552600" cy="1139999"/>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49" name="Google Shape;49;p2"/>
          <p:cNvSpPr txBox="1"/>
          <p:nvPr/>
        </p:nvSpPr>
        <p:spPr>
          <a:xfrm>
            <a:off x="2936087" y="2549384"/>
            <a:ext cx="4011251" cy="1600438"/>
          </a:xfrm>
          <a:prstGeom prst="rect">
            <a:avLst/>
          </a:prstGeom>
          <a:noFill/>
          <a:ln>
            <a:noFill/>
          </a:ln>
        </p:spPr>
        <p:txBody>
          <a:bodyPr spcFirstLastPara="1" wrap="square" lIns="91425" tIns="45700" rIns="91425" bIns="45700" anchor="t" anchorCtr="0">
            <a:spAutoFit/>
          </a:bodyPr>
          <a:lstStyle/>
          <a:p>
            <a:pPr marL="342900" indent="-342900">
              <a:buClr>
                <a:schemeClr val="dk2"/>
              </a:buClr>
              <a:buSzPts val="1400"/>
              <a:buFont typeface="Arial"/>
              <a:buAutoNum type="arabicPeriod"/>
            </a:pPr>
            <a:r>
              <a:rPr lang="en-US">
                <a:solidFill>
                  <a:schemeClr val="dk2"/>
                </a:solidFill>
                <a:latin typeface="Dosis"/>
                <a:ea typeface="Dosis"/>
                <a:cs typeface="Dosis"/>
                <a:sym typeface="Dosis"/>
              </a:rPr>
              <a:t>TP, TN, FP, FN</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Selectivity, Sensitivity </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Hash Table used in FASTA</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a:t>
            </a:r>
            <a:endParaRPr/>
          </a:p>
        </p:txBody>
      </p:sp>
    </p:spTree>
    <p:extLst>
      <p:ext uri="{BB962C8B-B14F-4D97-AF65-F5344CB8AC3E}">
        <p14:creationId xmlns:p14="http://schemas.microsoft.com/office/powerpoint/2010/main" val="25945768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3"/>
          <p:cNvSpPr txBox="1">
            <a:spLocks noGrp="1"/>
          </p:cNvSpPr>
          <p:nvPr>
            <p:ph type="ctrTitle"/>
          </p:nvPr>
        </p:nvSpPr>
        <p:spPr>
          <a:xfrm>
            <a:off x="685801" y="2764909"/>
            <a:ext cx="5389179" cy="1045199"/>
          </a:xfrm>
          <a:prstGeom prst="rect">
            <a:avLst/>
          </a:prstGeom>
          <a:noFill/>
          <a:ln>
            <a:noFill/>
          </a:ln>
        </p:spPr>
        <p:txBody>
          <a:bodyPr spcFirstLastPara="1" wrap="square" lIns="91425" tIns="91425" rIns="91425" bIns="91425" anchor="b" anchorCtr="0">
            <a:noAutofit/>
          </a:bodyPr>
          <a:lstStyle/>
          <a:p>
            <a:r>
              <a:rPr lang="en-US"/>
              <a:t>1. TP, TN, FP, FN</a:t>
            </a:r>
            <a:endParaRPr/>
          </a:p>
        </p:txBody>
      </p:sp>
      <p:sp>
        <p:nvSpPr>
          <p:cNvPr id="55" name="Google Shape;55;p3"/>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True Positive, True Negative, False Positive, False Negative</a:t>
            </a:r>
            <a:endParaRPr/>
          </a:p>
        </p:txBody>
      </p:sp>
    </p:spTree>
    <p:extLst>
      <p:ext uri="{BB962C8B-B14F-4D97-AF65-F5344CB8AC3E}">
        <p14:creationId xmlns:p14="http://schemas.microsoft.com/office/powerpoint/2010/main" val="27546373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pSp>
        <p:nvGrpSpPr>
          <p:cNvPr id="60" name="Google Shape;60;p4"/>
          <p:cNvGrpSpPr/>
          <p:nvPr/>
        </p:nvGrpSpPr>
        <p:grpSpPr>
          <a:xfrm>
            <a:off x="7841620" y="4039004"/>
            <a:ext cx="320398" cy="320377"/>
            <a:chOff x="1951075" y="2333250"/>
            <a:chExt cx="381200" cy="381175"/>
          </a:xfrm>
        </p:grpSpPr>
        <p:sp>
          <p:nvSpPr>
            <p:cNvPr id="61" name="Google Shape;61;p4"/>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2" name="Google Shape;62;p4"/>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3" name="Google Shape;63;p4"/>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4" name="Google Shape;64;p4"/>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65" name="Google Shape;65;p4"/>
          <p:cNvGrpSpPr/>
          <p:nvPr/>
        </p:nvGrpSpPr>
        <p:grpSpPr>
          <a:xfrm>
            <a:off x="6134870" y="2104329"/>
            <a:ext cx="320377" cy="320377"/>
            <a:chOff x="1278900" y="2333250"/>
            <a:chExt cx="381175" cy="381175"/>
          </a:xfrm>
        </p:grpSpPr>
        <p:sp>
          <p:nvSpPr>
            <p:cNvPr id="66" name="Google Shape;66;p4"/>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67" name="Google Shape;67;p4"/>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68" name="Google Shape;68;p4"/>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69" name="Google Shape;69;p4"/>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70" name="Google Shape;70;p4"/>
          <p:cNvSpPr/>
          <p:nvPr/>
        </p:nvSpPr>
        <p:spPr>
          <a:xfrm>
            <a:off x="840828" y="2003171"/>
            <a:ext cx="5276139" cy="2763928"/>
          </a:xfrm>
          <a:prstGeom prst="round2DiagRect">
            <a:avLst>
              <a:gd name="adj1" fmla="val 16667"/>
              <a:gd name="adj2" fmla="val 0"/>
            </a:avLst>
          </a:prstGeom>
          <a:solidFill>
            <a:srgbClr val="0DB7C4"/>
          </a:solidFill>
          <a:ln>
            <a:noFill/>
          </a:ln>
        </p:spPr>
        <p:txBody>
          <a:bodyPr spcFirstLastPara="1" wrap="square" lIns="91425" tIns="45700" rIns="91425" bIns="45700" anchor="ctr" anchorCtr="0">
            <a:noAutofit/>
          </a:bodyPr>
          <a:lstStyle/>
          <a:p>
            <a:pPr algn="ctr">
              <a:buClr>
                <a:schemeClr val="lt1"/>
              </a:buClr>
              <a:buSzPts val="3200"/>
            </a:pPr>
            <a:r>
              <a:rPr lang="en-US" sz="3200">
                <a:solidFill>
                  <a:schemeClr val="lt1"/>
                </a:solidFill>
                <a:latin typeface="Dosis"/>
                <a:ea typeface="Dosis"/>
                <a:cs typeface="Dosis"/>
                <a:sym typeface="Dosis"/>
              </a:rPr>
              <a:t>A patient fears that he has Cancer </a:t>
            </a:r>
            <a:endParaRPr/>
          </a:p>
          <a:p>
            <a:pPr algn="ctr">
              <a:buClr>
                <a:schemeClr val="lt1"/>
              </a:buClr>
              <a:buSzPts val="3200"/>
            </a:pPr>
            <a:r>
              <a:rPr lang="en-US" sz="3200">
                <a:solidFill>
                  <a:schemeClr val="lt1"/>
                </a:solidFill>
                <a:latin typeface="Dosis"/>
                <a:ea typeface="Dosis"/>
                <a:cs typeface="Dosis"/>
                <a:sym typeface="Dosis"/>
              </a:rPr>
              <a:t>&amp; </a:t>
            </a:r>
            <a:endParaRPr/>
          </a:p>
          <a:p>
            <a:pPr algn="ctr">
              <a:buClr>
                <a:schemeClr val="lt1"/>
              </a:buClr>
              <a:buSzPts val="3200"/>
            </a:pPr>
            <a:r>
              <a:rPr lang="en-US" sz="3200">
                <a:solidFill>
                  <a:schemeClr val="lt1"/>
                </a:solidFill>
                <a:latin typeface="Dosis"/>
                <a:ea typeface="Dosis"/>
                <a:cs typeface="Dosis"/>
                <a:sym typeface="Dosis"/>
              </a:rPr>
              <a:t>Goes to the doctor for Diagnosis</a:t>
            </a:r>
            <a:endParaRPr/>
          </a:p>
        </p:txBody>
      </p:sp>
      <p:pic>
        <p:nvPicPr>
          <p:cNvPr id="71" name="Google Shape;71;p4"/>
          <p:cNvPicPr preferRelativeResize="0"/>
          <p:nvPr/>
        </p:nvPicPr>
        <p:blipFill rotWithShape="1">
          <a:blip r:embed="rId3">
            <a:alphaModFix/>
          </a:blip>
          <a:srcRect/>
          <a:stretch/>
        </p:blipFill>
        <p:spPr>
          <a:xfrm>
            <a:off x="6378992" y="2189558"/>
            <a:ext cx="1915618" cy="2169823"/>
          </a:xfrm>
          <a:prstGeom prst="rect">
            <a:avLst/>
          </a:prstGeom>
          <a:noFill/>
          <a:ln>
            <a:noFill/>
          </a:ln>
        </p:spPr>
      </p:pic>
    </p:spTree>
    <p:extLst>
      <p:ext uri="{BB962C8B-B14F-4D97-AF65-F5344CB8AC3E}">
        <p14:creationId xmlns:p14="http://schemas.microsoft.com/office/powerpoint/2010/main" val="19572777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5"/>
          <p:cNvSpPr txBox="1">
            <a:spLocks noGrp="1"/>
          </p:cNvSpPr>
          <p:nvPr>
            <p:ph type="title"/>
          </p:nvPr>
        </p:nvSpPr>
        <p:spPr>
          <a:xfrm>
            <a:off x="805533" y="1369548"/>
            <a:ext cx="3619322" cy="533430"/>
          </a:xfrm>
          <a:prstGeom prst="rect">
            <a:avLst/>
          </a:prstGeom>
          <a:noFill/>
          <a:ln>
            <a:noFill/>
          </a:ln>
        </p:spPr>
        <p:txBody>
          <a:bodyPr spcFirstLastPara="1" wrap="square" lIns="91425" tIns="91425" rIns="91425" bIns="91425" anchor="b" anchorCtr="0">
            <a:noAutofit/>
          </a:bodyPr>
          <a:lstStyle/>
          <a:p>
            <a:pPr>
              <a:buSzPts val="2400"/>
            </a:pPr>
            <a:r>
              <a:rPr lang="en-US"/>
              <a:t>Possible Scenarios</a:t>
            </a:r>
            <a:endParaRPr/>
          </a:p>
        </p:txBody>
      </p:sp>
      <p:sp>
        <p:nvSpPr>
          <p:cNvPr id="77" name="Google Shape;77;p5"/>
          <p:cNvSpPr/>
          <p:nvPr/>
        </p:nvSpPr>
        <p:spPr>
          <a:xfrm>
            <a:off x="1406505" y="2097472"/>
            <a:ext cx="2417379" cy="1744717"/>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buClr>
                <a:schemeClr val="dk2"/>
              </a:buClr>
              <a:buSzPts val="1800"/>
            </a:pPr>
            <a:r>
              <a:rPr lang="en-US" sz="1800" b="1">
                <a:solidFill>
                  <a:schemeClr val="dk2"/>
                </a:solidFill>
                <a:latin typeface="Dosis"/>
                <a:ea typeface="Dosis"/>
                <a:cs typeface="Dosis"/>
                <a:sym typeface="Dosis"/>
              </a:rPr>
              <a:t>True Positive</a:t>
            </a:r>
            <a:endParaRPr/>
          </a:p>
          <a:p>
            <a:pPr algn="ctr">
              <a:buSzPts val="1400"/>
            </a:pP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Patient really had cancer </a:t>
            </a:r>
            <a:endParaRPr/>
          </a:p>
          <a:p>
            <a:pPr algn="ctr">
              <a:buClr>
                <a:schemeClr val="dk2"/>
              </a:buClr>
              <a:buSzPts val="1400"/>
            </a:pPr>
            <a:r>
              <a:rPr lang="en-US">
                <a:solidFill>
                  <a:schemeClr val="dk2"/>
                </a:solidFill>
                <a:latin typeface="Dosis"/>
                <a:ea typeface="Dosis"/>
                <a:cs typeface="Dosis"/>
                <a:sym typeface="Dosis"/>
              </a:rPr>
              <a:t>&amp;</a:t>
            </a: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Diagnosis came Positive</a:t>
            </a:r>
            <a:endParaRPr/>
          </a:p>
          <a:p>
            <a:pPr algn="ctr">
              <a:buSzPts val="1400"/>
            </a:pPr>
            <a:endParaRPr>
              <a:solidFill>
                <a:schemeClr val="dk1"/>
              </a:solidFill>
              <a:latin typeface="Dosis"/>
              <a:ea typeface="Dosis"/>
              <a:cs typeface="Dosis"/>
              <a:sym typeface="Dosis"/>
            </a:endParaRPr>
          </a:p>
        </p:txBody>
      </p:sp>
      <p:sp>
        <p:nvSpPr>
          <p:cNvPr id="78" name="Google Shape;78;p5"/>
          <p:cNvSpPr/>
          <p:nvPr/>
        </p:nvSpPr>
        <p:spPr>
          <a:xfrm>
            <a:off x="5142932" y="2097472"/>
            <a:ext cx="2417379" cy="1744717"/>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buClr>
                <a:schemeClr val="dk2"/>
              </a:buClr>
              <a:buSzPts val="1800"/>
            </a:pPr>
            <a:r>
              <a:rPr lang="en-US" sz="1800" b="1">
                <a:solidFill>
                  <a:schemeClr val="dk2"/>
                </a:solidFill>
                <a:latin typeface="Dosis"/>
                <a:ea typeface="Dosis"/>
                <a:cs typeface="Dosis"/>
                <a:sym typeface="Dosis"/>
              </a:rPr>
              <a:t>True Negative</a:t>
            </a:r>
            <a:endParaRPr/>
          </a:p>
          <a:p>
            <a:pPr algn="ctr">
              <a:buSzPts val="1400"/>
            </a:pP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Patient didn’t have cancer </a:t>
            </a:r>
            <a:endParaRPr/>
          </a:p>
          <a:p>
            <a:pPr algn="ctr">
              <a:buClr>
                <a:schemeClr val="dk2"/>
              </a:buClr>
              <a:buSzPts val="1400"/>
            </a:pPr>
            <a:r>
              <a:rPr lang="en-US">
                <a:solidFill>
                  <a:schemeClr val="dk2"/>
                </a:solidFill>
                <a:latin typeface="Dosis"/>
                <a:ea typeface="Dosis"/>
                <a:cs typeface="Dosis"/>
                <a:sym typeface="Dosis"/>
              </a:rPr>
              <a:t>&amp;</a:t>
            </a: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Diagnosis came Negative</a:t>
            </a:r>
            <a:endParaRPr/>
          </a:p>
          <a:p>
            <a:pPr algn="ctr">
              <a:buSzPts val="1400"/>
            </a:pPr>
            <a:endParaRPr>
              <a:solidFill>
                <a:schemeClr val="dk1"/>
              </a:solidFill>
            </a:endParaRPr>
          </a:p>
        </p:txBody>
      </p:sp>
      <p:sp>
        <p:nvSpPr>
          <p:cNvPr id="79" name="Google Shape;79;p5"/>
          <p:cNvSpPr/>
          <p:nvPr/>
        </p:nvSpPr>
        <p:spPr>
          <a:xfrm>
            <a:off x="1406504" y="4036682"/>
            <a:ext cx="2417379" cy="1744717"/>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buClr>
                <a:schemeClr val="dk2"/>
              </a:buClr>
              <a:buSzPts val="1800"/>
            </a:pPr>
            <a:r>
              <a:rPr lang="en-US" sz="1800" b="1">
                <a:solidFill>
                  <a:schemeClr val="dk2"/>
                </a:solidFill>
                <a:latin typeface="Dosis"/>
                <a:ea typeface="Dosis"/>
                <a:cs typeface="Dosis"/>
                <a:sym typeface="Dosis"/>
              </a:rPr>
              <a:t>False Positive</a:t>
            </a:r>
            <a:endParaRPr/>
          </a:p>
          <a:p>
            <a:pPr algn="ctr">
              <a:buSzPts val="1400"/>
            </a:pP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Patient didn’t have cancer </a:t>
            </a:r>
            <a:endParaRPr/>
          </a:p>
          <a:p>
            <a:pPr algn="ctr">
              <a:buClr>
                <a:schemeClr val="dk2"/>
              </a:buClr>
              <a:buSzPts val="1400"/>
            </a:pPr>
            <a:r>
              <a:rPr lang="en-US">
                <a:solidFill>
                  <a:schemeClr val="dk2"/>
                </a:solidFill>
                <a:latin typeface="Dosis"/>
                <a:ea typeface="Dosis"/>
                <a:cs typeface="Dosis"/>
                <a:sym typeface="Dosis"/>
              </a:rPr>
              <a:t>&amp;</a:t>
            </a: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Diagnosis came Positive</a:t>
            </a:r>
            <a:endParaRPr/>
          </a:p>
          <a:p>
            <a:pPr algn="ctr">
              <a:buSzPts val="1400"/>
            </a:pPr>
            <a:endParaRPr>
              <a:solidFill>
                <a:schemeClr val="dk1"/>
              </a:solidFill>
            </a:endParaRPr>
          </a:p>
        </p:txBody>
      </p:sp>
      <p:sp>
        <p:nvSpPr>
          <p:cNvPr id="80" name="Google Shape;80;p5"/>
          <p:cNvSpPr/>
          <p:nvPr/>
        </p:nvSpPr>
        <p:spPr>
          <a:xfrm>
            <a:off x="5142932" y="4036682"/>
            <a:ext cx="2417379" cy="1744717"/>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buClr>
                <a:schemeClr val="dk2"/>
              </a:buClr>
              <a:buSzPts val="1800"/>
            </a:pPr>
            <a:r>
              <a:rPr lang="en-US" sz="1800" b="1">
                <a:solidFill>
                  <a:schemeClr val="dk2"/>
                </a:solidFill>
                <a:latin typeface="Dosis"/>
                <a:ea typeface="Dosis"/>
                <a:cs typeface="Dosis"/>
                <a:sym typeface="Dosis"/>
              </a:rPr>
              <a:t>False Negative</a:t>
            </a:r>
            <a:endParaRPr/>
          </a:p>
          <a:p>
            <a:pPr algn="ctr">
              <a:buSzPts val="1400"/>
            </a:pP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Patient really had cancer </a:t>
            </a:r>
            <a:endParaRPr/>
          </a:p>
          <a:p>
            <a:pPr algn="ctr">
              <a:buClr>
                <a:schemeClr val="dk2"/>
              </a:buClr>
              <a:buSzPts val="1400"/>
            </a:pPr>
            <a:r>
              <a:rPr lang="en-US">
                <a:solidFill>
                  <a:schemeClr val="dk2"/>
                </a:solidFill>
                <a:latin typeface="Dosis"/>
                <a:ea typeface="Dosis"/>
                <a:cs typeface="Dosis"/>
                <a:sym typeface="Dosis"/>
              </a:rPr>
              <a:t>&amp;</a:t>
            </a:r>
            <a:endParaRPr>
              <a:solidFill>
                <a:schemeClr val="dk2"/>
              </a:solidFill>
              <a:latin typeface="Dosis"/>
              <a:ea typeface="Dosis"/>
              <a:cs typeface="Dosis"/>
              <a:sym typeface="Dosis"/>
            </a:endParaRPr>
          </a:p>
          <a:p>
            <a:pPr algn="ctr">
              <a:buClr>
                <a:schemeClr val="dk2"/>
              </a:buClr>
              <a:buSzPts val="1400"/>
            </a:pPr>
            <a:r>
              <a:rPr lang="en-US">
                <a:solidFill>
                  <a:schemeClr val="dk2"/>
                </a:solidFill>
                <a:latin typeface="Dosis"/>
                <a:ea typeface="Dosis"/>
                <a:cs typeface="Dosis"/>
                <a:sym typeface="Dosis"/>
              </a:rPr>
              <a:t>Diagnosis came negative</a:t>
            </a:r>
            <a:endParaRPr/>
          </a:p>
          <a:p>
            <a:pPr algn="ctr">
              <a:buSzPts val="1400"/>
            </a:pPr>
            <a:endParaRPr>
              <a:solidFill>
                <a:schemeClr val="dk1"/>
              </a:solidFill>
            </a:endParaRPr>
          </a:p>
        </p:txBody>
      </p:sp>
    </p:spTree>
    <p:extLst>
      <p:ext uri="{BB962C8B-B14F-4D97-AF65-F5344CB8AC3E}">
        <p14:creationId xmlns:p14="http://schemas.microsoft.com/office/powerpoint/2010/main" val="273783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6"/>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2. Selectivity and Sensitivity</a:t>
            </a:r>
            <a:endParaRPr/>
          </a:p>
        </p:txBody>
      </p:sp>
      <p:sp>
        <p:nvSpPr>
          <p:cNvPr id="86" name="Google Shape;86;p6"/>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We will learn about calculating selectivity and sensitivity</a:t>
            </a:r>
            <a:endParaRPr/>
          </a:p>
        </p:txBody>
      </p:sp>
    </p:spTree>
    <p:extLst>
      <p:ext uri="{BB962C8B-B14F-4D97-AF65-F5344CB8AC3E}">
        <p14:creationId xmlns:p14="http://schemas.microsoft.com/office/powerpoint/2010/main" val="40147960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7"/>
          <p:cNvSpPr txBox="1">
            <a:spLocks noGrp="1"/>
          </p:cNvSpPr>
          <p:nvPr>
            <p:ph type="ctrTitle" idx="4294967295"/>
          </p:nvPr>
        </p:nvSpPr>
        <p:spPr>
          <a:xfrm>
            <a:off x="830553" y="1793092"/>
            <a:ext cx="6379545" cy="987922"/>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Selectivity &amp; Sensitivity</a:t>
            </a:r>
            <a:endParaRPr sz="5400">
              <a:solidFill>
                <a:srgbClr val="0DB7C4"/>
              </a:solidFill>
              <a:latin typeface="Dosis"/>
              <a:ea typeface="Dosis"/>
              <a:cs typeface="Dosis"/>
              <a:sym typeface="Dosis"/>
            </a:endParaRPr>
          </a:p>
        </p:txBody>
      </p:sp>
      <p:sp>
        <p:nvSpPr>
          <p:cNvPr id="92" name="Google Shape;92;p7"/>
          <p:cNvSpPr txBox="1">
            <a:spLocks noGrp="1"/>
          </p:cNvSpPr>
          <p:nvPr>
            <p:ph type="subTitle" idx="4294967295"/>
          </p:nvPr>
        </p:nvSpPr>
        <p:spPr>
          <a:xfrm>
            <a:off x="967188" y="3251524"/>
            <a:ext cx="3131848" cy="998319"/>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0" indent="0">
              <a:lnSpc>
                <a:spcPct val="100000"/>
              </a:lnSpc>
              <a:buClr>
                <a:srgbClr val="0DB7C4"/>
              </a:buClr>
              <a:buSzPts val="3000"/>
              <a:buFont typeface="Source Sans Pro"/>
              <a:buChar char="▹"/>
            </a:pPr>
            <a:r>
              <a:rPr lang="en-US" sz="3000">
                <a:solidFill>
                  <a:srgbClr val="415665"/>
                </a:solidFill>
                <a:latin typeface="Source Sans Pro"/>
                <a:ea typeface="Source Sans Pro"/>
                <a:cs typeface="Source Sans Pro"/>
                <a:sym typeface="Source Sans Pro"/>
              </a:rPr>
              <a:t> </a:t>
            </a:r>
            <a:endParaRPr sz="3000">
              <a:solidFill>
                <a:srgbClr val="415665"/>
              </a:solidFill>
              <a:latin typeface="Source Sans Pro"/>
              <a:ea typeface="Source Sans Pro"/>
              <a:cs typeface="Source Sans Pro"/>
              <a:sym typeface="Source Sans Pro"/>
            </a:endParaRPr>
          </a:p>
        </p:txBody>
      </p:sp>
      <p:grpSp>
        <p:nvGrpSpPr>
          <p:cNvPr id="93" name="Google Shape;93;p7"/>
          <p:cNvGrpSpPr/>
          <p:nvPr/>
        </p:nvGrpSpPr>
        <p:grpSpPr>
          <a:xfrm>
            <a:off x="7841620" y="4039004"/>
            <a:ext cx="320398" cy="320377"/>
            <a:chOff x="1951075" y="2333250"/>
            <a:chExt cx="381200" cy="381175"/>
          </a:xfrm>
        </p:grpSpPr>
        <p:sp>
          <p:nvSpPr>
            <p:cNvPr id="94" name="Google Shape;94;p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95" name="Google Shape;95;p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96" name="Google Shape;96;p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97" name="Google Shape;97;p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sp>
        <p:nvSpPr>
          <p:cNvPr id="98" name="Google Shape;98;p7"/>
          <p:cNvSpPr txBox="1"/>
          <p:nvPr/>
        </p:nvSpPr>
        <p:spPr>
          <a:xfrm>
            <a:off x="5176581" y="3251524"/>
            <a:ext cx="3131848" cy="99831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400"/>
            </a:pPr>
            <a:r>
              <a:rPr lang="en-US"/>
              <a:t> </a:t>
            </a:r>
            <a:endParaRPr/>
          </a:p>
        </p:txBody>
      </p:sp>
    </p:spTree>
    <p:extLst>
      <p:ext uri="{BB962C8B-B14F-4D97-AF65-F5344CB8AC3E}">
        <p14:creationId xmlns:p14="http://schemas.microsoft.com/office/powerpoint/2010/main" val="15159270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8"/>
          <p:cNvSpPr txBox="1">
            <a:spLocks noGrp="1"/>
          </p:cNvSpPr>
          <p:nvPr>
            <p:ph type="title"/>
          </p:nvPr>
        </p:nvSpPr>
        <p:spPr>
          <a:xfrm>
            <a:off x="805534" y="1369548"/>
            <a:ext cx="5122300" cy="533430"/>
          </a:xfrm>
          <a:prstGeom prst="rect">
            <a:avLst/>
          </a:prstGeom>
          <a:noFill/>
          <a:ln>
            <a:noFill/>
          </a:ln>
        </p:spPr>
        <p:txBody>
          <a:bodyPr spcFirstLastPara="1" wrap="square" lIns="91425" tIns="91425" rIns="91425" bIns="91425" anchor="b" anchorCtr="0">
            <a:noAutofit/>
          </a:bodyPr>
          <a:lstStyle/>
          <a:p>
            <a:pPr>
              <a:buSzPts val="2400"/>
            </a:pPr>
            <a:r>
              <a:rPr lang="en-US"/>
              <a:t>Worked Out Example (Sensitivity)</a:t>
            </a:r>
            <a:endParaRPr/>
          </a:p>
        </p:txBody>
      </p:sp>
      <p:sp>
        <p:nvSpPr>
          <p:cNvPr id="104" name="Google Shape;104;p8"/>
          <p:cNvSpPr txBox="1">
            <a:spLocks noGrp="1"/>
          </p:cNvSpPr>
          <p:nvPr>
            <p:ph type="body" idx="1"/>
          </p:nvPr>
        </p:nvSpPr>
        <p:spPr>
          <a:xfrm>
            <a:off x="5328746" y="1080174"/>
            <a:ext cx="3605048" cy="4653876"/>
          </a:xfrm>
          <a:prstGeom prst="rect">
            <a:avLst/>
          </a:prstGeom>
          <a:blipFill rotWithShape="1">
            <a:blip r:embed="rId3">
              <a:alphaModFix/>
            </a:blip>
            <a:stretch>
              <a:fillRect l="-166"/>
            </a:stretch>
          </a:blipFill>
          <a:ln>
            <a:noFill/>
          </a:ln>
        </p:spPr>
        <p:txBody>
          <a:bodyPr spcFirstLastPara="1" wrap="square" lIns="91425" tIns="91425" rIns="91425" bIns="91425" anchor="t" anchorCtr="0">
            <a:noAutofit/>
          </a:bodyPr>
          <a:lstStyle/>
          <a:p>
            <a:pPr marL="0" indent="0">
              <a:lnSpc>
                <a:spcPct val="100000"/>
              </a:lnSpc>
              <a:buSzPts val="2400"/>
              <a:buChar char="▹"/>
            </a:pPr>
            <a:r>
              <a:rPr lang="en-US"/>
              <a:t> </a:t>
            </a:r>
            <a:endParaRPr/>
          </a:p>
        </p:txBody>
      </p:sp>
      <p:graphicFrame>
        <p:nvGraphicFramePr>
          <p:cNvPr id="105" name="Google Shape;105;p8"/>
          <p:cNvGraphicFramePr/>
          <p:nvPr/>
        </p:nvGraphicFramePr>
        <p:xfrm>
          <a:off x="935421" y="1994574"/>
          <a:ext cx="3268700" cy="2595950"/>
        </p:xfrm>
        <a:graphic>
          <a:graphicData uri="http://schemas.openxmlformats.org/drawingml/2006/table">
            <a:tbl>
              <a:tblPr firstRow="1" bandRow="1">
                <a:gradFill>
                  <a:gsLst>
                    <a:gs pos="0">
                      <a:srgbClr val="B6ADFF"/>
                    </a:gs>
                    <a:gs pos="35000">
                      <a:srgbClr val="CCC5FF"/>
                    </a:gs>
                    <a:gs pos="100000">
                      <a:srgbClr val="EAE7FF"/>
                    </a:gs>
                  </a:gsLst>
                  <a:lin ang="16200000" scaled="0"/>
                </a:gradFill>
              </a:tblPr>
              <a:tblGrid>
                <a:gridCol w="1644200">
                  <a:extLst>
                    <a:ext uri="{9D8B030D-6E8A-4147-A177-3AD203B41FA5}">
                      <a16:colId xmlns:a16="http://schemas.microsoft.com/office/drawing/2014/main" val="20000"/>
                    </a:ext>
                  </a:extLst>
                </a:gridCol>
                <a:gridCol w="16245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Dataset</a:t>
                      </a:r>
                      <a:endParaRPr sz="1400" u="none" strike="noStrike" cap="none"/>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sp>
        <p:nvSpPr>
          <p:cNvPr id="106" name="Google Shape;106;p8"/>
          <p:cNvSpPr/>
          <p:nvPr/>
        </p:nvSpPr>
        <p:spPr>
          <a:xfrm>
            <a:off x="1587062" y="4840671"/>
            <a:ext cx="2007476" cy="798786"/>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algn="ctr">
              <a:buClr>
                <a:schemeClr val="lt1"/>
              </a:buClr>
              <a:buSzPts val="1400"/>
            </a:pPr>
            <a:r>
              <a:rPr lang="en-US">
                <a:solidFill>
                  <a:schemeClr val="lt1"/>
                </a:solidFill>
              </a:rPr>
              <a:t>Search Character = C</a:t>
            </a:r>
            <a:br>
              <a:rPr lang="en-US">
                <a:solidFill>
                  <a:schemeClr val="lt1"/>
                </a:solidFill>
              </a:rPr>
            </a:br>
            <a:r>
              <a:rPr lang="en-US">
                <a:solidFill>
                  <a:schemeClr val="lt1"/>
                </a:solidFill>
              </a:rPr>
              <a:t>Expected = CCC</a:t>
            </a:r>
            <a:br>
              <a:rPr lang="en-US">
                <a:solidFill>
                  <a:schemeClr val="lt1"/>
                </a:solidFill>
              </a:rPr>
            </a:br>
            <a:r>
              <a:rPr lang="en-US">
                <a:solidFill>
                  <a:schemeClr val="lt1"/>
                </a:solidFill>
              </a:rPr>
              <a:t>Outcome = ACC</a:t>
            </a:r>
            <a:endParaRPr>
              <a:solidFill>
                <a:schemeClr val="lt1"/>
              </a:solidFill>
            </a:endParaRPr>
          </a:p>
        </p:txBody>
      </p:sp>
    </p:spTree>
    <p:extLst>
      <p:ext uri="{BB962C8B-B14F-4D97-AF65-F5344CB8AC3E}">
        <p14:creationId xmlns:p14="http://schemas.microsoft.com/office/powerpoint/2010/main" val="11329276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805534" y="1369548"/>
            <a:ext cx="5122300" cy="533430"/>
          </a:xfrm>
          <a:prstGeom prst="rect">
            <a:avLst/>
          </a:prstGeom>
          <a:noFill/>
          <a:ln>
            <a:noFill/>
          </a:ln>
        </p:spPr>
        <p:txBody>
          <a:bodyPr spcFirstLastPara="1" wrap="square" lIns="91425" tIns="91425" rIns="91425" bIns="91425" anchor="b" anchorCtr="0">
            <a:noAutofit/>
          </a:bodyPr>
          <a:lstStyle/>
          <a:p>
            <a:pPr>
              <a:buSzPts val="2400"/>
            </a:pPr>
            <a:r>
              <a:rPr lang="en-US"/>
              <a:t>Worked Out Example (Selectivity)</a:t>
            </a:r>
            <a:endParaRPr/>
          </a:p>
        </p:txBody>
      </p:sp>
      <p:sp>
        <p:nvSpPr>
          <p:cNvPr id="112" name="Google Shape;112;p9"/>
          <p:cNvSpPr txBox="1">
            <a:spLocks noGrp="1"/>
          </p:cNvSpPr>
          <p:nvPr>
            <p:ph type="body" idx="1"/>
          </p:nvPr>
        </p:nvSpPr>
        <p:spPr>
          <a:xfrm>
            <a:off x="5328746" y="1080174"/>
            <a:ext cx="3605048" cy="4653876"/>
          </a:xfrm>
          <a:prstGeom prst="rect">
            <a:avLst/>
          </a:prstGeom>
          <a:blipFill rotWithShape="1">
            <a:blip r:embed="rId3">
              <a:alphaModFix/>
            </a:blip>
            <a:stretch>
              <a:fillRect l="-167" r="-504"/>
            </a:stretch>
          </a:blipFill>
          <a:ln>
            <a:noFill/>
          </a:ln>
        </p:spPr>
        <p:txBody>
          <a:bodyPr spcFirstLastPara="1" wrap="square" lIns="91425" tIns="91425" rIns="91425" bIns="91425" anchor="t" anchorCtr="0">
            <a:noAutofit/>
          </a:bodyPr>
          <a:lstStyle/>
          <a:p>
            <a:pPr marL="0" indent="0">
              <a:lnSpc>
                <a:spcPct val="100000"/>
              </a:lnSpc>
              <a:buSzPts val="2400"/>
              <a:buChar char="▹"/>
            </a:pPr>
            <a:r>
              <a:rPr lang="en-US"/>
              <a:t> </a:t>
            </a:r>
            <a:endParaRPr/>
          </a:p>
        </p:txBody>
      </p:sp>
      <p:graphicFrame>
        <p:nvGraphicFramePr>
          <p:cNvPr id="113" name="Google Shape;113;p9"/>
          <p:cNvGraphicFramePr/>
          <p:nvPr/>
        </p:nvGraphicFramePr>
        <p:xfrm>
          <a:off x="935421" y="1994574"/>
          <a:ext cx="3268700" cy="2595950"/>
        </p:xfrm>
        <a:graphic>
          <a:graphicData uri="http://schemas.openxmlformats.org/drawingml/2006/table">
            <a:tbl>
              <a:tblPr firstRow="1" bandRow="1">
                <a:noFill/>
              </a:tblPr>
              <a:tblGrid>
                <a:gridCol w="1644200">
                  <a:extLst>
                    <a:ext uri="{9D8B030D-6E8A-4147-A177-3AD203B41FA5}">
                      <a16:colId xmlns:a16="http://schemas.microsoft.com/office/drawing/2014/main" val="20000"/>
                    </a:ext>
                  </a:extLst>
                </a:gridCol>
                <a:gridCol w="16245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Dataset</a:t>
                      </a:r>
                      <a:endParaRPr sz="1400" u="none" strike="noStrike" cap="none"/>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sp>
        <p:nvSpPr>
          <p:cNvPr id="114" name="Google Shape;114;p9"/>
          <p:cNvSpPr/>
          <p:nvPr/>
        </p:nvSpPr>
        <p:spPr>
          <a:xfrm>
            <a:off x="1587062" y="4840671"/>
            <a:ext cx="2007476" cy="798786"/>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algn="ctr">
              <a:buClr>
                <a:schemeClr val="lt1"/>
              </a:buClr>
              <a:buSzPts val="1400"/>
            </a:pPr>
            <a:r>
              <a:rPr lang="en-US">
                <a:solidFill>
                  <a:schemeClr val="lt1"/>
                </a:solidFill>
              </a:rPr>
              <a:t>Search Character = C</a:t>
            </a:r>
            <a:br>
              <a:rPr lang="en-US">
                <a:solidFill>
                  <a:schemeClr val="lt1"/>
                </a:solidFill>
              </a:rPr>
            </a:br>
            <a:r>
              <a:rPr lang="en-US">
                <a:solidFill>
                  <a:schemeClr val="lt1"/>
                </a:solidFill>
              </a:rPr>
              <a:t>Expected = CCC</a:t>
            </a:r>
            <a:br>
              <a:rPr lang="en-US">
                <a:solidFill>
                  <a:schemeClr val="lt1"/>
                </a:solidFill>
              </a:rPr>
            </a:br>
            <a:r>
              <a:rPr lang="en-US">
                <a:solidFill>
                  <a:schemeClr val="lt1"/>
                </a:solidFill>
              </a:rPr>
              <a:t>Outcome = ACC</a:t>
            </a:r>
            <a:endParaRPr>
              <a:solidFill>
                <a:schemeClr val="lt1"/>
              </a:solidFill>
            </a:endParaRPr>
          </a:p>
        </p:txBody>
      </p:sp>
    </p:spTree>
    <p:extLst>
      <p:ext uri="{BB962C8B-B14F-4D97-AF65-F5344CB8AC3E}">
        <p14:creationId xmlns:p14="http://schemas.microsoft.com/office/powerpoint/2010/main" val="18908051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ctrTitle"/>
          </p:nvPr>
        </p:nvSpPr>
        <p:spPr>
          <a:xfrm>
            <a:off x="685801" y="2644010"/>
            <a:ext cx="7932683" cy="1166098"/>
          </a:xfrm>
          <a:prstGeom prst="rect">
            <a:avLst/>
          </a:prstGeom>
          <a:noFill/>
          <a:ln>
            <a:noFill/>
          </a:ln>
        </p:spPr>
        <p:txBody>
          <a:bodyPr spcFirstLastPara="1" wrap="square" lIns="91425" tIns="91425" rIns="91425" bIns="91425" anchor="b" anchorCtr="0">
            <a:noAutofit/>
          </a:bodyPr>
          <a:lstStyle/>
          <a:p>
            <a:r>
              <a:rPr lang="en-US"/>
              <a:t>3. Hash Table Used in FASTA</a:t>
            </a:r>
            <a:endParaRPr/>
          </a:p>
        </p:txBody>
      </p:sp>
      <p:sp>
        <p:nvSpPr>
          <p:cNvPr id="120" name="Google Shape;120;p10"/>
          <p:cNvSpPr txBox="1">
            <a:spLocks noGrp="1"/>
          </p:cNvSpPr>
          <p:nvPr>
            <p:ph type="subTitle" idx="1"/>
          </p:nvPr>
        </p:nvSpPr>
        <p:spPr>
          <a:xfrm>
            <a:off x="685800" y="3939500"/>
            <a:ext cx="7102366" cy="687600"/>
          </a:xfrm>
          <a:prstGeom prst="rect">
            <a:avLst/>
          </a:prstGeom>
          <a:noFill/>
          <a:ln>
            <a:noFill/>
          </a:ln>
        </p:spPr>
        <p:txBody>
          <a:bodyPr spcFirstLastPara="1" wrap="square" lIns="91425" tIns="91425" rIns="91425" bIns="91425" anchor="ctr" anchorCtr="0">
            <a:noAutofit/>
          </a:bodyPr>
          <a:lstStyle/>
          <a:p>
            <a:pPr marL="0" indent="0"/>
            <a:r>
              <a:rPr lang="en-US"/>
              <a:t>Hash Table Algorithm</a:t>
            </a:r>
            <a:endParaRPr/>
          </a:p>
        </p:txBody>
      </p:sp>
    </p:spTree>
    <p:extLst>
      <p:ext uri="{BB962C8B-B14F-4D97-AF65-F5344CB8AC3E}">
        <p14:creationId xmlns:p14="http://schemas.microsoft.com/office/powerpoint/2010/main" val="177409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txBox="1">
            <a:spLocks noGrp="1"/>
          </p:cNvSpPr>
          <p:nvPr>
            <p:ph type="title"/>
          </p:nvPr>
        </p:nvSpPr>
        <p:spPr>
          <a:xfrm>
            <a:off x="1260180" y="1053475"/>
            <a:ext cx="6942900" cy="533400"/>
          </a:xfrm>
          <a:prstGeom prst="rect">
            <a:avLst/>
          </a:prstGeom>
          <a:noFill/>
          <a:ln>
            <a:noFill/>
          </a:ln>
        </p:spPr>
        <p:txBody>
          <a:bodyPr spcFirstLastPara="1" wrap="square" lIns="91425" tIns="91425" rIns="91425" bIns="91425" anchor="b" anchorCtr="0">
            <a:noAutofit/>
          </a:bodyPr>
          <a:lstStyle/>
          <a:p>
            <a:pPr marL="457200">
              <a:lnSpc>
                <a:spcPct val="115000"/>
              </a:lnSpc>
              <a:buSzPts val="2400"/>
            </a:pPr>
            <a:r>
              <a:rPr lang="en-US">
                <a:solidFill>
                  <a:srgbClr val="0DB7C4"/>
                </a:solidFill>
                <a:latin typeface="Average Sans"/>
                <a:ea typeface="Average Sans"/>
                <a:cs typeface="Average Sans"/>
                <a:sym typeface="Average Sans"/>
              </a:rPr>
              <a:t>Benefits of Computational Chemistry</a:t>
            </a:r>
            <a:endParaRPr>
              <a:solidFill>
                <a:srgbClr val="0DB7C4"/>
              </a:solidFill>
            </a:endParaRPr>
          </a:p>
        </p:txBody>
      </p:sp>
      <p:sp>
        <p:nvSpPr>
          <p:cNvPr id="112" name="Google Shape;112;p8"/>
          <p:cNvSpPr txBox="1">
            <a:spLocks noGrp="1"/>
          </p:cNvSpPr>
          <p:nvPr>
            <p:ph type="body" idx="1"/>
          </p:nvPr>
        </p:nvSpPr>
        <p:spPr>
          <a:xfrm>
            <a:off x="0" y="1733240"/>
            <a:ext cx="8161200" cy="4267500"/>
          </a:xfrm>
          <a:prstGeom prst="rect">
            <a:avLst/>
          </a:prstGeom>
          <a:solidFill>
            <a:schemeClr val="lt1"/>
          </a:solidFill>
          <a:ln>
            <a:noFill/>
          </a:ln>
        </p:spPr>
        <p:txBody>
          <a:bodyPr spcFirstLastPara="1" wrap="square" lIns="91425" tIns="91425" rIns="91425" bIns="91425" anchor="t" anchorCtr="0">
            <a:noAutofit/>
          </a:bodyPr>
          <a:lstStyle/>
          <a:p>
            <a:pPr indent="0" algn="just">
              <a:lnSpc>
                <a:spcPct val="100000"/>
              </a:lnSpc>
              <a:buSzPts val="2400"/>
              <a:buNone/>
            </a:pPr>
            <a:r>
              <a:rPr lang="en-US">
                <a:solidFill>
                  <a:schemeClr val="dk1"/>
                </a:solidFill>
                <a:latin typeface="Dosis"/>
                <a:ea typeface="Dosis"/>
                <a:cs typeface="Dosis"/>
                <a:sym typeface="Dosis"/>
              </a:rPr>
              <a:t> </a:t>
            </a:r>
            <a:endParaRPr>
              <a:solidFill>
                <a:schemeClr val="dk1"/>
              </a:solidFill>
              <a:latin typeface="Dosis"/>
              <a:ea typeface="Dosis"/>
              <a:cs typeface="Dosis"/>
              <a:sym typeface="Dosis"/>
            </a:endParaRPr>
          </a:p>
          <a:p>
            <a:pPr indent="0">
              <a:lnSpc>
                <a:spcPct val="100000"/>
              </a:lnSpc>
              <a:buSzPts val="2400"/>
              <a:buNone/>
            </a:pPr>
            <a:r>
              <a:rPr lang="en-US">
                <a:solidFill>
                  <a:schemeClr val="dk1"/>
                </a:solidFill>
                <a:latin typeface="Dosis"/>
                <a:ea typeface="Dosis"/>
                <a:cs typeface="Dosis"/>
                <a:sym typeface="Dosis"/>
              </a:rPr>
              <a:t> 1) It allows the medicinal chemist to use the computational power of computer for   measurement of Mol. geometry , electron density , electrostatic potential, conformation  analysis , different types of energies etc …</a:t>
            </a:r>
            <a:endParaRPr>
              <a:solidFill>
                <a:schemeClr val="dk1"/>
              </a:solidFill>
              <a:latin typeface="Dosis"/>
              <a:ea typeface="Dosis"/>
              <a:cs typeface="Dosis"/>
              <a:sym typeface="Dosis"/>
            </a:endParaRPr>
          </a:p>
          <a:p>
            <a:pPr indent="0">
              <a:lnSpc>
                <a:spcPct val="100000"/>
              </a:lnSpc>
              <a:buSzPts val="2400"/>
              <a:buNone/>
            </a:pPr>
            <a:endParaRPr>
              <a:solidFill>
                <a:schemeClr val="dk1"/>
              </a:solidFill>
              <a:latin typeface="Dosis"/>
              <a:ea typeface="Dosis"/>
              <a:cs typeface="Dosis"/>
              <a:sym typeface="Dosis"/>
            </a:endParaRPr>
          </a:p>
          <a:p>
            <a:pPr indent="0">
              <a:lnSpc>
                <a:spcPct val="100000"/>
              </a:lnSpc>
              <a:buSzPts val="2400"/>
              <a:buNone/>
            </a:pPr>
            <a:r>
              <a:rPr lang="en-US">
                <a:solidFill>
                  <a:schemeClr val="dk1"/>
                </a:solidFill>
                <a:latin typeface="Dosis"/>
                <a:ea typeface="Dosis"/>
                <a:cs typeface="Dosis"/>
                <a:sym typeface="Dosis"/>
              </a:rPr>
              <a:t>2) Determination of structure of ligand and target through X-ray crystallography and                   NMR spectroscopy. </a:t>
            </a:r>
            <a:endParaRPr>
              <a:solidFill>
                <a:schemeClr val="dk1"/>
              </a:solidFill>
              <a:latin typeface="Dosis"/>
              <a:ea typeface="Dosis"/>
              <a:cs typeface="Dosis"/>
              <a:sym typeface="Dosis"/>
            </a:endParaRPr>
          </a:p>
          <a:p>
            <a:pPr indent="0">
              <a:lnSpc>
                <a:spcPct val="100000"/>
              </a:lnSpc>
              <a:buSzPts val="2400"/>
              <a:buNone/>
            </a:pPr>
            <a:endParaRPr>
              <a:solidFill>
                <a:schemeClr val="dk1"/>
              </a:solidFill>
              <a:latin typeface="Dosis"/>
              <a:ea typeface="Dosis"/>
              <a:cs typeface="Dosis"/>
              <a:sym typeface="Dosis"/>
            </a:endParaRPr>
          </a:p>
          <a:p>
            <a:pPr indent="0">
              <a:lnSpc>
                <a:spcPct val="100000"/>
              </a:lnSpc>
              <a:buSzPts val="2400"/>
              <a:buNone/>
            </a:pPr>
            <a:r>
              <a:rPr lang="en-US">
                <a:solidFill>
                  <a:schemeClr val="dk1"/>
                </a:solidFill>
                <a:latin typeface="Dosis"/>
                <a:ea typeface="Dosis"/>
                <a:cs typeface="Dosis"/>
                <a:sym typeface="Dosis"/>
              </a:rPr>
              <a:t>3) Docking of ligand in receptor active sites and exact measurement of geometric and energetic favorability of such interaction. </a:t>
            </a:r>
            <a:endParaRPr>
              <a:solidFill>
                <a:schemeClr val="dk1"/>
              </a:solidFill>
              <a:latin typeface="Dosis"/>
              <a:ea typeface="Dosis"/>
              <a:cs typeface="Dosis"/>
              <a:sym typeface="Dosis"/>
            </a:endParaRPr>
          </a:p>
          <a:p>
            <a:pPr indent="0">
              <a:lnSpc>
                <a:spcPct val="100000"/>
              </a:lnSpc>
              <a:buSzPts val="2400"/>
              <a:buNone/>
            </a:pPr>
            <a:endParaRPr>
              <a:solidFill>
                <a:schemeClr val="dk1"/>
              </a:solidFill>
              <a:latin typeface="Dosis"/>
              <a:ea typeface="Dosis"/>
              <a:cs typeface="Dosis"/>
              <a:sym typeface="Dosis"/>
            </a:endParaRPr>
          </a:p>
          <a:p>
            <a:pPr indent="0">
              <a:lnSpc>
                <a:spcPct val="100000"/>
              </a:lnSpc>
              <a:buSzPts val="2400"/>
              <a:buNone/>
            </a:pPr>
            <a:r>
              <a:rPr lang="en-US">
                <a:solidFill>
                  <a:schemeClr val="dk1"/>
                </a:solidFill>
                <a:latin typeface="Dosis"/>
                <a:ea typeface="Dosis"/>
                <a:cs typeface="Dosis"/>
                <a:sym typeface="Dosis"/>
              </a:rPr>
              <a:t>4) Comparison of various ligands through various parameters.</a:t>
            </a:r>
            <a:endParaRPr>
              <a:solidFill>
                <a:schemeClr val="dk1"/>
              </a:solidFill>
              <a:latin typeface="Dosis"/>
              <a:ea typeface="Dosis"/>
              <a:cs typeface="Dosis"/>
              <a:sym typeface="Dosis"/>
            </a:endParaRPr>
          </a:p>
          <a:p>
            <a:pPr indent="0" algn="just">
              <a:lnSpc>
                <a:spcPct val="100000"/>
              </a:lnSpc>
              <a:buSzPts val="2400"/>
              <a:buNone/>
            </a:pPr>
            <a:endParaRPr>
              <a:solidFill>
                <a:schemeClr val="dk1"/>
              </a:solidFill>
              <a:latin typeface="Dosis"/>
              <a:ea typeface="Dosis"/>
              <a:cs typeface="Dosis"/>
              <a:sym typeface="Dosis"/>
            </a:endParaRPr>
          </a:p>
        </p:txBody>
      </p:sp>
    </p:spTree>
    <p:extLst>
      <p:ext uri="{BB962C8B-B14F-4D97-AF65-F5344CB8AC3E}">
        <p14:creationId xmlns:p14="http://schemas.microsoft.com/office/powerpoint/2010/main" val="3523298539"/>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1"/>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Given Data</a:t>
            </a:r>
            <a:endParaRPr/>
          </a:p>
        </p:txBody>
      </p:sp>
      <p:sp>
        <p:nvSpPr>
          <p:cNvPr id="126" name="Google Shape;126;p11"/>
          <p:cNvSpPr txBox="1"/>
          <p:nvPr/>
        </p:nvSpPr>
        <p:spPr>
          <a:xfrm>
            <a:off x="1881351" y="2591456"/>
            <a:ext cx="6011919" cy="1618594"/>
          </a:xfrm>
          <a:prstGeom prst="rect">
            <a:avLst/>
          </a:prstGeom>
          <a:noFill/>
          <a:ln>
            <a:noFill/>
          </a:ln>
        </p:spPr>
        <p:txBody>
          <a:bodyPr spcFirstLastPara="1" wrap="square" lIns="91425" tIns="91425" rIns="91425" bIns="91425" anchor="t" anchorCtr="0">
            <a:noAutofit/>
          </a:bodyPr>
          <a:lstStyle/>
          <a:p>
            <a:pPr lvl="1" algn="ctr">
              <a:buClr>
                <a:srgbClr val="0DB7C4"/>
              </a:buClr>
              <a:buSzPts val="1400"/>
            </a:pPr>
            <a:endParaRPr b="1" u="sng">
              <a:solidFill>
                <a:srgbClr val="415665"/>
              </a:solidFill>
              <a:latin typeface="Dosis"/>
              <a:ea typeface="Dosis"/>
              <a:cs typeface="Dosis"/>
              <a:sym typeface="Dosis"/>
            </a:endParaRPr>
          </a:p>
          <a:p>
            <a:pPr>
              <a:buClr>
                <a:srgbClr val="0DB7C4"/>
              </a:buClr>
              <a:buSzPts val="2800"/>
            </a:pPr>
            <a:r>
              <a:rPr lang="en-US" sz="2800" u="sng">
                <a:solidFill>
                  <a:srgbClr val="415665"/>
                </a:solidFill>
                <a:latin typeface="Dosis"/>
                <a:ea typeface="Dosis"/>
                <a:cs typeface="Dosis"/>
                <a:sym typeface="Dosis"/>
              </a:rPr>
              <a:t>Query Sequence:</a:t>
            </a:r>
            <a:r>
              <a:rPr lang="en-US" sz="2800">
                <a:solidFill>
                  <a:srgbClr val="415665"/>
                </a:solidFill>
                <a:latin typeface="Dosis"/>
                <a:ea typeface="Dosis"/>
                <a:cs typeface="Dosis"/>
                <a:sym typeface="Dosis"/>
              </a:rPr>
              <a:t> JUSTICELEAGUE</a:t>
            </a:r>
            <a:endParaRPr/>
          </a:p>
          <a:p>
            <a:pPr>
              <a:buClr>
                <a:srgbClr val="0DB7C4"/>
              </a:buClr>
              <a:buSzPts val="2800"/>
            </a:pPr>
            <a:r>
              <a:rPr lang="en-US" sz="2800" u="sng">
                <a:solidFill>
                  <a:srgbClr val="415665"/>
                </a:solidFill>
                <a:latin typeface="Dosis"/>
                <a:ea typeface="Dosis"/>
                <a:cs typeface="Dosis"/>
                <a:sym typeface="Dosis"/>
              </a:rPr>
              <a:t>Target Sequence:</a:t>
            </a:r>
            <a:r>
              <a:rPr lang="en-US" sz="2800">
                <a:solidFill>
                  <a:srgbClr val="415665"/>
                </a:solidFill>
                <a:latin typeface="Dosis"/>
                <a:ea typeface="Dosis"/>
                <a:cs typeface="Dosis"/>
                <a:sym typeface="Dosis"/>
              </a:rPr>
              <a:t> LEAGUEOFASSASINS</a:t>
            </a:r>
            <a:endParaRPr/>
          </a:p>
          <a:p>
            <a:pPr>
              <a:buClr>
                <a:srgbClr val="0DB7C4"/>
              </a:buClr>
              <a:buSzPts val="2800"/>
            </a:pPr>
            <a:r>
              <a:rPr lang="en-US" sz="2800" u="sng">
                <a:solidFill>
                  <a:srgbClr val="415665"/>
                </a:solidFill>
                <a:latin typeface="Dosis"/>
                <a:ea typeface="Dosis"/>
                <a:cs typeface="Dosis"/>
                <a:sym typeface="Dosis"/>
              </a:rPr>
              <a:t>Value of K</a:t>
            </a:r>
            <a:r>
              <a:rPr lang="en-US" sz="2800">
                <a:solidFill>
                  <a:srgbClr val="415665"/>
                </a:solidFill>
                <a:latin typeface="Dosis"/>
                <a:ea typeface="Dosis"/>
                <a:cs typeface="Dosis"/>
                <a:sym typeface="Dosis"/>
              </a:rPr>
              <a:t> : 1</a:t>
            </a:r>
            <a:endParaRPr>
              <a:solidFill>
                <a:srgbClr val="415665"/>
              </a:solidFill>
              <a:latin typeface="Dosis"/>
              <a:ea typeface="Dosis"/>
              <a:cs typeface="Dosis"/>
              <a:sym typeface="Dosis"/>
            </a:endParaRPr>
          </a:p>
        </p:txBody>
      </p:sp>
    </p:spTree>
    <p:extLst>
      <p:ext uri="{BB962C8B-B14F-4D97-AF65-F5344CB8AC3E}">
        <p14:creationId xmlns:p14="http://schemas.microsoft.com/office/powerpoint/2010/main" val="307854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Step 1 : Build Query Table</a:t>
            </a:r>
            <a:endParaRPr/>
          </a:p>
        </p:txBody>
      </p:sp>
      <p:graphicFrame>
        <p:nvGraphicFramePr>
          <p:cNvPr id="132" name="Google Shape;132;p12"/>
          <p:cNvGraphicFramePr/>
          <p:nvPr/>
        </p:nvGraphicFramePr>
        <p:xfrm>
          <a:off x="1124607" y="3074932"/>
          <a:ext cx="7441200" cy="756750"/>
        </p:xfrm>
        <a:graphic>
          <a:graphicData uri="http://schemas.openxmlformats.org/drawingml/2006/table">
            <a:tbl>
              <a:tblPr firstRow="1" bandRow="1">
                <a:gradFill>
                  <a:gsLst>
                    <a:gs pos="0">
                      <a:srgbClr val="9AC7FF"/>
                    </a:gs>
                    <a:gs pos="35000">
                      <a:srgbClr val="BAD8FE"/>
                    </a:gs>
                    <a:gs pos="100000">
                      <a:srgbClr val="E4EEFF"/>
                    </a:gs>
                  </a:gsLst>
                  <a:lin ang="16200000" scaled="0"/>
                </a:gradFill>
              </a:tblPr>
              <a:tblGrid>
                <a:gridCol w="572400">
                  <a:extLst>
                    <a:ext uri="{9D8B030D-6E8A-4147-A177-3AD203B41FA5}">
                      <a16:colId xmlns:a16="http://schemas.microsoft.com/office/drawing/2014/main" val="20000"/>
                    </a:ext>
                  </a:extLst>
                </a:gridCol>
                <a:gridCol w="572400">
                  <a:extLst>
                    <a:ext uri="{9D8B030D-6E8A-4147-A177-3AD203B41FA5}">
                      <a16:colId xmlns:a16="http://schemas.microsoft.com/office/drawing/2014/main" val="20001"/>
                    </a:ext>
                  </a:extLst>
                </a:gridCol>
                <a:gridCol w="572400">
                  <a:extLst>
                    <a:ext uri="{9D8B030D-6E8A-4147-A177-3AD203B41FA5}">
                      <a16:colId xmlns:a16="http://schemas.microsoft.com/office/drawing/2014/main" val="20002"/>
                    </a:ext>
                  </a:extLst>
                </a:gridCol>
                <a:gridCol w="572400">
                  <a:extLst>
                    <a:ext uri="{9D8B030D-6E8A-4147-A177-3AD203B41FA5}">
                      <a16:colId xmlns:a16="http://schemas.microsoft.com/office/drawing/2014/main" val="20003"/>
                    </a:ext>
                  </a:extLst>
                </a:gridCol>
                <a:gridCol w="572400">
                  <a:extLst>
                    <a:ext uri="{9D8B030D-6E8A-4147-A177-3AD203B41FA5}">
                      <a16:colId xmlns:a16="http://schemas.microsoft.com/office/drawing/2014/main" val="20004"/>
                    </a:ext>
                  </a:extLst>
                </a:gridCol>
                <a:gridCol w="572400">
                  <a:extLst>
                    <a:ext uri="{9D8B030D-6E8A-4147-A177-3AD203B41FA5}">
                      <a16:colId xmlns:a16="http://schemas.microsoft.com/office/drawing/2014/main" val="20005"/>
                    </a:ext>
                  </a:extLst>
                </a:gridCol>
                <a:gridCol w="572400">
                  <a:extLst>
                    <a:ext uri="{9D8B030D-6E8A-4147-A177-3AD203B41FA5}">
                      <a16:colId xmlns:a16="http://schemas.microsoft.com/office/drawing/2014/main" val="20006"/>
                    </a:ext>
                  </a:extLst>
                </a:gridCol>
                <a:gridCol w="572400">
                  <a:extLst>
                    <a:ext uri="{9D8B030D-6E8A-4147-A177-3AD203B41FA5}">
                      <a16:colId xmlns:a16="http://schemas.microsoft.com/office/drawing/2014/main" val="20007"/>
                    </a:ext>
                  </a:extLst>
                </a:gridCol>
                <a:gridCol w="572400">
                  <a:extLst>
                    <a:ext uri="{9D8B030D-6E8A-4147-A177-3AD203B41FA5}">
                      <a16:colId xmlns:a16="http://schemas.microsoft.com/office/drawing/2014/main" val="20008"/>
                    </a:ext>
                  </a:extLst>
                </a:gridCol>
                <a:gridCol w="572400">
                  <a:extLst>
                    <a:ext uri="{9D8B030D-6E8A-4147-A177-3AD203B41FA5}">
                      <a16:colId xmlns:a16="http://schemas.microsoft.com/office/drawing/2014/main" val="20009"/>
                    </a:ext>
                  </a:extLst>
                </a:gridCol>
                <a:gridCol w="572400">
                  <a:extLst>
                    <a:ext uri="{9D8B030D-6E8A-4147-A177-3AD203B41FA5}">
                      <a16:colId xmlns:a16="http://schemas.microsoft.com/office/drawing/2014/main" val="20010"/>
                    </a:ext>
                  </a:extLst>
                </a:gridCol>
                <a:gridCol w="572400">
                  <a:extLst>
                    <a:ext uri="{9D8B030D-6E8A-4147-A177-3AD203B41FA5}">
                      <a16:colId xmlns:a16="http://schemas.microsoft.com/office/drawing/2014/main" val="20011"/>
                    </a:ext>
                  </a:extLst>
                </a:gridCol>
                <a:gridCol w="572400">
                  <a:extLst>
                    <a:ext uri="{9D8B030D-6E8A-4147-A177-3AD203B41FA5}">
                      <a16:colId xmlns:a16="http://schemas.microsoft.com/office/drawing/2014/main" val="20012"/>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519673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Step 2: Hash Table for Query Sequence</a:t>
            </a:r>
            <a:endParaRPr/>
          </a:p>
        </p:txBody>
      </p:sp>
      <p:graphicFrame>
        <p:nvGraphicFramePr>
          <p:cNvPr id="138" name="Google Shape;138;p13"/>
          <p:cNvGraphicFramePr/>
          <p:nvPr/>
        </p:nvGraphicFramePr>
        <p:xfrm>
          <a:off x="1870842" y="3211567"/>
          <a:ext cx="5724000" cy="1159055"/>
        </p:xfrm>
        <a:graphic>
          <a:graphicData uri="http://schemas.openxmlformats.org/drawingml/2006/table">
            <a:tbl>
              <a:tblPr firstRow="1" bandRow="1">
                <a:noFill/>
              </a:tblPr>
              <a:tblGrid>
                <a:gridCol w="572400">
                  <a:extLst>
                    <a:ext uri="{9D8B030D-6E8A-4147-A177-3AD203B41FA5}">
                      <a16:colId xmlns:a16="http://schemas.microsoft.com/office/drawing/2014/main" val="20000"/>
                    </a:ext>
                  </a:extLst>
                </a:gridCol>
                <a:gridCol w="572400">
                  <a:extLst>
                    <a:ext uri="{9D8B030D-6E8A-4147-A177-3AD203B41FA5}">
                      <a16:colId xmlns:a16="http://schemas.microsoft.com/office/drawing/2014/main" val="20001"/>
                    </a:ext>
                  </a:extLst>
                </a:gridCol>
                <a:gridCol w="572400">
                  <a:extLst>
                    <a:ext uri="{9D8B030D-6E8A-4147-A177-3AD203B41FA5}">
                      <a16:colId xmlns:a16="http://schemas.microsoft.com/office/drawing/2014/main" val="20002"/>
                    </a:ext>
                  </a:extLst>
                </a:gridCol>
                <a:gridCol w="572400">
                  <a:extLst>
                    <a:ext uri="{9D8B030D-6E8A-4147-A177-3AD203B41FA5}">
                      <a16:colId xmlns:a16="http://schemas.microsoft.com/office/drawing/2014/main" val="20003"/>
                    </a:ext>
                  </a:extLst>
                </a:gridCol>
                <a:gridCol w="572400">
                  <a:extLst>
                    <a:ext uri="{9D8B030D-6E8A-4147-A177-3AD203B41FA5}">
                      <a16:colId xmlns:a16="http://schemas.microsoft.com/office/drawing/2014/main" val="20004"/>
                    </a:ext>
                  </a:extLst>
                </a:gridCol>
                <a:gridCol w="572400">
                  <a:extLst>
                    <a:ext uri="{9D8B030D-6E8A-4147-A177-3AD203B41FA5}">
                      <a16:colId xmlns:a16="http://schemas.microsoft.com/office/drawing/2014/main" val="20005"/>
                    </a:ext>
                  </a:extLst>
                </a:gridCol>
                <a:gridCol w="572400">
                  <a:extLst>
                    <a:ext uri="{9D8B030D-6E8A-4147-A177-3AD203B41FA5}">
                      <a16:colId xmlns:a16="http://schemas.microsoft.com/office/drawing/2014/main" val="20006"/>
                    </a:ext>
                  </a:extLst>
                </a:gridCol>
                <a:gridCol w="572400">
                  <a:extLst>
                    <a:ext uri="{9D8B030D-6E8A-4147-A177-3AD203B41FA5}">
                      <a16:colId xmlns:a16="http://schemas.microsoft.com/office/drawing/2014/main" val="20007"/>
                    </a:ext>
                  </a:extLst>
                </a:gridCol>
                <a:gridCol w="572400">
                  <a:extLst>
                    <a:ext uri="{9D8B030D-6E8A-4147-A177-3AD203B41FA5}">
                      <a16:colId xmlns:a16="http://schemas.microsoft.com/office/drawing/2014/main" val="20008"/>
                    </a:ext>
                  </a:extLst>
                </a:gridCol>
                <a:gridCol w="572400">
                  <a:extLst>
                    <a:ext uri="{9D8B030D-6E8A-4147-A177-3AD203B41FA5}">
                      <a16:colId xmlns:a16="http://schemas.microsoft.com/office/drawing/2014/main" val="20009"/>
                    </a:ext>
                  </a:extLst>
                </a:gridCol>
              </a:tblGrid>
              <a:tr h="4275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p>
                  </a:txBody>
                  <a:tcPr marL="91450" marR="91450" marT="45725" marB="45725"/>
                </a:tc>
                <a:extLst>
                  <a:ext uri="{0D108BD9-81ED-4DB2-BD59-A6C34878D82A}">
                    <a16:rowId xmlns:a16="http://schemas.microsoft.com/office/drawing/2014/main" val="10000"/>
                  </a:ext>
                </a:extLst>
              </a:tr>
              <a:tr h="7286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sp>
        <p:nvSpPr>
          <p:cNvPr id="139" name="Google Shape;139;p13"/>
          <p:cNvSpPr/>
          <p:nvPr/>
        </p:nvSpPr>
        <p:spPr>
          <a:xfrm>
            <a:off x="1355677" y="2413265"/>
            <a:ext cx="7359707" cy="954067"/>
          </a:xfrm>
          <a:prstGeom prst="rect">
            <a:avLst/>
          </a:prstGeom>
          <a:noFill/>
          <a:ln>
            <a:noFill/>
          </a:ln>
        </p:spPr>
        <p:txBody>
          <a:bodyPr spcFirstLastPara="1" wrap="square" lIns="91425" tIns="45700" rIns="91425" bIns="45700" anchor="t" anchorCtr="0">
            <a:spAutoFit/>
          </a:bodyPr>
          <a:lstStyle/>
          <a:p>
            <a:pPr>
              <a:buClr>
                <a:schemeClr val="dk2"/>
              </a:buClr>
              <a:buSzPts val="1400"/>
            </a:pPr>
            <a:r>
              <a:rPr lang="en-US">
                <a:solidFill>
                  <a:schemeClr val="dk2"/>
                </a:solidFill>
                <a:latin typeface="Dosis"/>
                <a:ea typeface="Dosis"/>
                <a:cs typeface="Dosis"/>
                <a:sym typeface="Dosis"/>
              </a:rPr>
              <a:t>Write all the distinct characters appeared in the Query Sequence Lexicographically and then, beneath that, </a:t>
            </a:r>
            <a:endParaRPr/>
          </a:p>
          <a:p>
            <a:pPr>
              <a:buClr>
                <a:schemeClr val="dk2"/>
              </a:buClr>
              <a:buSzPts val="1400"/>
            </a:pPr>
            <a:r>
              <a:rPr lang="en-US">
                <a:solidFill>
                  <a:schemeClr val="dk2"/>
                </a:solidFill>
                <a:latin typeface="Dosis"/>
                <a:ea typeface="Dosis"/>
                <a:cs typeface="Dosis"/>
                <a:sym typeface="Dosis"/>
              </a:rPr>
              <a:t>write the number of the position in which that letter appeared. There can be multiple occurrences. </a:t>
            </a:r>
            <a:endParaRPr/>
          </a:p>
        </p:txBody>
      </p:sp>
    </p:spTree>
    <p:extLst>
      <p:ext uri="{BB962C8B-B14F-4D97-AF65-F5344CB8AC3E}">
        <p14:creationId xmlns:p14="http://schemas.microsoft.com/office/powerpoint/2010/main" val="26208329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Step 3 : Build Target Table</a:t>
            </a:r>
            <a:endParaRPr/>
          </a:p>
        </p:txBody>
      </p:sp>
      <p:graphicFrame>
        <p:nvGraphicFramePr>
          <p:cNvPr id="145" name="Google Shape;145;p14"/>
          <p:cNvGraphicFramePr/>
          <p:nvPr/>
        </p:nvGraphicFramePr>
        <p:xfrm>
          <a:off x="1124607" y="3074932"/>
          <a:ext cx="7441200" cy="756750"/>
        </p:xfrm>
        <a:graphic>
          <a:graphicData uri="http://schemas.openxmlformats.org/drawingml/2006/table">
            <a:tbl>
              <a:tblPr firstRow="1" bandRow="1">
                <a:noFill/>
              </a:tblPr>
              <a:tblGrid>
                <a:gridCol w="465075">
                  <a:extLst>
                    <a:ext uri="{9D8B030D-6E8A-4147-A177-3AD203B41FA5}">
                      <a16:colId xmlns:a16="http://schemas.microsoft.com/office/drawing/2014/main" val="20000"/>
                    </a:ext>
                  </a:extLst>
                </a:gridCol>
                <a:gridCol w="465075">
                  <a:extLst>
                    <a:ext uri="{9D8B030D-6E8A-4147-A177-3AD203B41FA5}">
                      <a16:colId xmlns:a16="http://schemas.microsoft.com/office/drawing/2014/main" val="20001"/>
                    </a:ext>
                  </a:extLst>
                </a:gridCol>
                <a:gridCol w="465075">
                  <a:extLst>
                    <a:ext uri="{9D8B030D-6E8A-4147-A177-3AD203B41FA5}">
                      <a16:colId xmlns:a16="http://schemas.microsoft.com/office/drawing/2014/main" val="20002"/>
                    </a:ext>
                  </a:extLst>
                </a:gridCol>
                <a:gridCol w="465075">
                  <a:extLst>
                    <a:ext uri="{9D8B030D-6E8A-4147-A177-3AD203B41FA5}">
                      <a16:colId xmlns:a16="http://schemas.microsoft.com/office/drawing/2014/main" val="20003"/>
                    </a:ext>
                  </a:extLst>
                </a:gridCol>
                <a:gridCol w="465075">
                  <a:extLst>
                    <a:ext uri="{9D8B030D-6E8A-4147-A177-3AD203B41FA5}">
                      <a16:colId xmlns:a16="http://schemas.microsoft.com/office/drawing/2014/main" val="20004"/>
                    </a:ext>
                  </a:extLst>
                </a:gridCol>
                <a:gridCol w="465075">
                  <a:extLst>
                    <a:ext uri="{9D8B030D-6E8A-4147-A177-3AD203B41FA5}">
                      <a16:colId xmlns:a16="http://schemas.microsoft.com/office/drawing/2014/main" val="20005"/>
                    </a:ext>
                  </a:extLst>
                </a:gridCol>
                <a:gridCol w="465075">
                  <a:extLst>
                    <a:ext uri="{9D8B030D-6E8A-4147-A177-3AD203B41FA5}">
                      <a16:colId xmlns:a16="http://schemas.microsoft.com/office/drawing/2014/main" val="20006"/>
                    </a:ext>
                  </a:extLst>
                </a:gridCol>
                <a:gridCol w="465075">
                  <a:extLst>
                    <a:ext uri="{9D8B030D-6E8A-4147-A177-3AD203B41FA5}">
                      <a16:colId xmlns:a16="http://schemas.microsoft.com/office/drawing/2014/main" val="20007"/>
                    </a:ext>
                  </a:extLst>
                </a:gridCol>
                <a:gridCol w="465075">
                  <a:extLst>
                    <a:ext uri="{9D8B030D-6E8A-4147-A177-3AD203B41FA5}">
                      <a16:colId xmlns:a16="http://schemas.microsoft.com/office/drawing/2014/main" val="20008"/>
                    </a:ext>
                  </a:extLst>
                </a:gridCol>
                <a:gridCol w="465075">
                  <a:extLst>
                    <a:ext uri="{9D8B030D-6E8A-4147-A177-3AD203B41FA5}">
                      <a16:colId xmlns:a16="http://schemas.microsoft.com/office/drawing/2014/main" val="20009"/>
                    </a:ext>
                  </a:extLst>
                </a:gridCol>
                <a:gridCol w="465075">
                  <a:extLst>
                    <a:ext uri="{9D8B030D-6E8A-4147-A177-3AD203B41FA5}">
                      <a16:colId xmlns:a16="http://schemas.microsoft.com/office/drawing/2014/main" val="20010"/>
                    </a:ext>
                  </a:extLst>
                </a:gridCol>
                <a:gridCol w="465075">
                  <a:extLst>
                    <a:ext uri="{9D8B030D-6E8A-4147-A177-3AD203B41FA5}">
                      <a16:colId xmlns:a16="http://schemas.microsoft.com/office/drawing/2014/main" val="20011"/>
                    </a:ext>
                  </a:extLst>
                </a:gridCol>
                <a:gridCol w="465075">
                  <a:extLst>
                    <a:ext uri="{9D8B030D-6E8A-4147-A177-3AD203B41FA5}">
                      <a16:colId xmlns:a16="http://schemas.microsoft.com/office/drawing/2014/main" val="20012"/>
                    </a:ext>
                  </a:extLst>
                </a:gridCol>
                <a:gridCol w="465075">
                  <a:extLst>
                    <a:ext uri="{9D8B030D-6E8A-4147-A177-3AD203B41FA5}">
                      <a16:colId xmlns:a16="http://schemas.microsoft.com/office/drawing/2014/main" val="20013"/>
                    </a:ext>
                  </a:extLst>
                </a:gridCol>
                <a:gridCol w="465075">
                  <a:extLst>
                    <a:ext uri="{9D8B030D-6E8A-4147-A177-3AD203B41FA5}">
                      <a16:colId xmlns:a16="http://schemas.microsoft.com/office/drawing/2014/main" val="20014"/>
                    </a:ext>
                  </a:extLst>
                </a:gridCol>
                <a:gridCol w="465075">
                  <a:extLst>
                    <a:ext uri="{9D8B030D-6E8A-4147-A177-3AD203B41FA5}">
                      <a16:colId xmlns:a16="http://schemas.microsoft.com/office/drawing/2014/main" val="20015"/>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16</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9980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805533" y="1369548"/>
            <a:ext cx="6919570" cy="533430"/>
          </a:xfrm>
          <a:prstGeom prst="rect">
            <a:avLst/>
          </a:prstGeom>
          <a:noFill/>
          <a:ln>
            <a:noFill/>
          </a:ln>
        </p:spPr>
        <p:txBody>
          <a:bodyPr spcFirstLastPara="1" wrap="square" lIns="91425" tIns="91425" rIns="91425" bIns="91425" anchor="b" anchorCtr="0">
            <a:noAutofit/>
          </a:bodyPr>
          <a:lstStyle/>
          <a:p>
            <a:pPr>
              <a:buSzPts val="2400"/>
            </a:pPr>
            <a:r>
              <a:rPr lang="en-US"/>
              <a:t>Step 4 : Import the Hash Table for Query Sequence</a:t>
            </a:r>
            <a:endParaRPr/>
          </a:p>
        </p:txBody>
      </p:sp>
      <p:graphicFrame>
        <p:nvGraphicFramePr>
          <p:cNvPr id="151" name="Google Shape;151;p15"/>
          <p:cNvGraphicFramePr/>
          <p:nvPr/>
        </p:nvGraphicFramePr>
        <p:xfrm>
          <a:off x="1008993" y="3726573"/>
          <a:ext cx="7441200" cy="756750"/>
        </p:xfrm>
        <a:graphic>
          <a:graphicData uri="http://schemas.openxmlformats.org/drawingml/2006/table">
            <a:tbl>
              <a:tblPr firstRow="1" bandRow="1">
                <a:noFill/>
              </a:tblPr>
              <a:tblGrid>
                <a:gridCol w="465075">
                  <a:extLst>
                    <a:ext uri="{9D8B030D-6E8A-4147-A177-3AD203B41FA5}">
                      <a16:colId xmlns:a16="http://schemas.microsoft.com/office/drawing/2014/main" val="20000"/>
                    </a:ext>
                  </a:extLst>
                </a:gridCol>
                <a:gridCol w="465075">
                  <a:extLst>
                    <a:ext uri="{9D8B030D-6E8A-4147-A177-3AD203B41FA5}">
                      <a16:colId xmlns:a16="http://schemas.microsoft.com/office/drawing/2014/main" val="20001"/>
                    </a:ext>
                  </a:extLst>
                </a:gridCol>
                <a:gridCol w="465075">
                  <a:extLst>
                    <a:ext uri="{9D8B030D-6E8A-4147-A177-3AD203B41FA5}">
                      <a16:colId xmlns:a16="http://schemas.microsoft.com/office/drawing/2014/main" val="20002"/>
                    </a:ext>
                  </a:extLst>
                </a:gridCol>
                <a:gridCol w="465075">
                  <a:extLst>
                    <a:ext uri="{9D8B030D-6E8A-4147-A177-3AD203B41FA5}">
                      <a16:colId xmlns:a16="http://schemas.microsoft.com/office/drawing/2014/main" val="20003"/>
                    </a:ext>
                  </a:extLst>
                </a:gridCol>
                <a:gridCol w="465075">
                  <a:extLst>
                    <a:ext uri="{9D8B030D-6E8A-4147-A177-3AD203B41FA5}">
                      <a16:colId xmlns:a16="http://schemas.microsoft.com/office/drawing/2014/main" val="20004"/>
                    </a:ext>
                  </a:extLst>
                </a:gridCol>
                <a:gridCol w="465075">
                  <a:extLst>
                    <a:ext uri="{9D8B030D-6E8A-4147-A177-3AD203B41FA5}">
                      <a16:colId xmlns:a16="http://schemas.microsoft.com/office/drawing/2014/main" val="20005"/>
                    </a:ext>
                  </a:extLst>
                </a:gridCol>
                <a:gridCol w="465075">
                  <a:extLst>
                    <a:ext uri="{9D8B030D-6E8A-4147-A177-3AD203B41FA5}">
                      <a16:colId xmlns:a16="http://schemas.microsoft.com/office/drawing/2014/main" val="20006"/>
                    </a:ext>
                  </a:extLst>
                </a:gridCol>
                <a:gridCol w="465075">
                  <a:extLst>
                    <a:ext uri="{9D8B030D-6E8A-4147-A177-3AD203B41FA5}">
                      <a16:colId xmlns:a16="http://schemas.microsoft.com/office/drawing/2014/main" val="20007"/>
                    </a:ext>
                  </a:extLst>
                </a:gridCol>
                <a:gridCol w="465075">
                  <a:extLst>
                    <a:ext uri="{9D8B030D-6E8A-4147-A177-3AD203B41FA5}">
                      <a16:colId xmlns:a16="http://schemas.microsoft.com/office/drawing/2014/main" val="20008"/>
                    </a:ext>
                  </a:extLst>
                </a:gridCol>
                <a:gridCol w="465075">
                  <a:extLst>
                    <a:ext uri="{9D8B030D-6E8A-4147-A177-3AD203B41FA5}">
                      <a16:colId xmlns:a16="http://schemas.microsoft.com/office/drawing/2014/main" val="20009"/>
                    </a:ext>
                  </a:extLst>
                </a:gridCol>
                <a:gridCol w="465075">
                  <a:extLst>
                    <a:ext uri="{9D8B030D-6E8A-4147-A177-3AD203B41FA5}">
                      <a16:colId xmlns:a16="http://schemas.microsoft.com/office/drawing/2014/main" val="20010"/>
                    </a:ext>
                  </a:extLst>
                </a:gridCol>
                <a:gridCol w="465075">
                  <a:extLst>
                    <a:ext uri="{9D8B030D-6E8A-4147-A177-3AD203B41FA5}">
                      <a16:colId xmlns:a16="http://schemas.microsoft.com/office/drawing/2014/main" val="20011"/>
                    </a:ext>
                  </a:extLst>
                </a:gridCol>
                <a:gridCol w="465075">
                  <a:extLst>
                    <a:ext uri="{9D8B030D-6E8A-4147-A177-3AD203B41FA5}">
                      <a16:colId xmlns:a16="http://schemas.microsoft.com/office/drawing/2014/main" val="20012"/>
                    </a:ext>
                  </a:extLst>
                </a:gridCol>
                <a:gridCol w="465075">
                  <a:extLst>
                    <a:ext uri="{9D8B030D-6E8A-4147-A177-3AD203B41FA5}">
                      <a16:colId xmlns:a16="http://schemas.microsoft.com/office/drawing/2014/main" val="20013"/>
                    </a:ext>
                  </a:extLst>
                </a:gridCol>
                <a:gridCol w="465075">
                  <a:extLst>
                    <a:ext uri="{9D8B030D-6E8A-4147-A177-3AD203B41FA5}">
                      <a16:colId xmlns:a16="http://schemas.microsoft.com/office/drawing/2014/main" val="20014"/>
                    </a:ext>
                  </a:extLst>
                </a:gridCol>
                <a:gridCol w="465075">
                  <a:extLst>
                    <a:ext uri="{9D8B030D-6E8A-4147-A177-3AD203B41FA5}">
                      <a16:colId xmlns:a16="http://schemas.microsoft.com/office/drawing/2014/main" val="20015"/>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16</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52" name="Google Shape;152;p15"/>
          <p:cNvGraphicFramePr/>
          <p:nvPr/>
        </p:nvGraphicFramePr>
        <p:xfrm>
          <a:off x="1867607" y="2235250"/>
          <a:ext cx="5724000" cy="1159055"/>
        </p:xfrm>
        <a:graphic>
          <a:graphicData uri="http://schemas.openxmlformats.org/drawingml/2006/table">
            <a:tbl>
              <a:tblPr firstRow="1" bandRow="1">
                <a:noFill/>
              </a:tblPr>
              <a:tblGrid>
                <a:gridCol w="572400">
                  <a:extLst>
                    <a:ext uri="{9D8B030D-6E8A-4147-A177-3AD203B41FA5}">
                      <a16:colId xmlns:a16="http://schemas.microsoft.com/office/drawing/2014/main" val="20000"/>
                    </a:ext>
                  </a:extLst>
                </a:gridCol>
                <a:gridCol w="572400">
                  <a:extLst>
                    <a:ext uri="{9D8B030D-6E8A-4147-A177-3AD203B41FA5}">
                      <a16:colId xmlns:a16="http://schemas.microsoft.com/office/drawing/2014/main" val="20001"/>
                    </a:ext>
                  </a:extLst>
                </a:gridCol>
                <a:gridCol w="572400">
                  <a:extLst>
                    <a:ext uri="{9D8B030D-6E8A-4147-A177-3AD203B41FA5}">
                      <a16:colId xmlns:a16="http://schemas.microsoft.com/office/drawing/2014/main" val="20002"/>
                    </a:ext>
                  </a:extLst>
                </a:gridCol>
                <a:gridCol w="572400">
                  <a:extLst>
                    <a:ext uri="{9D8B030D-6E8A-4147-A177-3AD203B41FA5}">
                      <a16:colId xmlns:a16="http://schemas.microsoft.com/office/drawing/2014/main" val="20003"/>
                    </a:ext>
                  </a:extLst>
                </a:gridCol>
                <a:gridCol w="572400">
                  <a:extLst>
                    <a:ext uri="{9D8B030D-6E8A-4147-A177-3AD203B41FA5}">
                      <a16:colId xmlns:a16="http://schemas.microsoft.com/office/drawing/2014/main" val="20004"/>
                    </a:ext>
                  </a:extLst>
                </a:gridCol>
                <a:gridCol w="572400">
                  <a:extLst>
                    <a:ext uri="{9D8B030D-6E8A-4147-A177-3AD203B41FA5}">
                      <a16:colId xmlns:a16="http://schemas.microsoft.com/office/drawing/2014/main" val="20005"/>
                    </a:ext>
                  </a:extLst>
                </a:gridCol>
                <a:gridCol w="572400">
                  <a:extLst>
                    <a:ext uri="{9D8B030D-6E8A-4147-A177-3AD203B41FA5}">
                      <a16:colId xmlns:a16="http://schemas.microsoft.com/office/drawing/2014/main" val="20006"/>
                    </a:ext>
                  </a:extLst>
                </a:gridCol>
                <a:gridCol w="572400">
                  <a:extLst>
                    <a:ext uri="{9D8B030D-6E8A-4147-A177-3AD203B41FA5}">
                      <a16:colId xmlns:a16="http://schemas.microsoft.com/office/drawing/2014/main" val="20007"/>
                    </a:ext>
                  </a:extLst>
                </a:gridCol>
                <a:gridCol w="572400">
                  <a:extLst>
                    <a:ext uri="{9D8B030D-6E8A-4147-A177-3AD203B41FA5}">
                      <a16:colId xmlns:a16="http://schemas.microsoft.com/office/drawing/2014/main" val="20008"/>
                    </a:ext>
                  </a:extLst>
                </a:gridCol>
                <a:gridCol w="572400">
                  <a:extLst>
                    <a:ext uri="{9D8B030D-6E8A-4147-A177-3AD203B41FA5}">
                      <a16:colId xmlns:a16="http://schemas.microsoft.com/office/drawing/2014/main" val="20009"/>
                    </a:ext>
                  </a:extLst>
                </a:gridCol>
              </a:tblGrid>
              <a:tr h="4275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p>
                  </a:txBody>
                  <a:tcPr marL="91450" marR="91450" marT="45725" marB="45725"/>
                </a:tc>
                <a:extLst>
                  <a:ext uri="{0D108BD9-81ED-4DB2-BD59-A6C34878D82A}">
                    <a16:rowId xmlns:a16="http://schemas.microsoft.com/office/drawing/2014/main" val="10000"/>
                  </a:ext>
                </a:extLst>
              </a:tr>
              <a:tr h="7286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1597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805533" y="1369548"/>
            <a:ext cx="7192839" cy="533430"/>
          </a:xfrm>
          <a:prstGeom prst="rect">
            <a:avLst/>
          </a:prstGeom>
          <a:noFill/>
          <a:ln>
            <a:noFill/>
          </a:ln>
        </p:spPr>
        <p:txBody>
          <a:bodyPr spcFirstLastPara="1" wrap="square" lIns="91425" tIns="91425" rIns="91425" bIns="91425" anchor="b" anchorCtr="0">
            <a:noAutofit/>
          </a:bodyPr>
          <a:lstStyle/>
          <a:p>
            <a:pPr>
              <a:buSzPts val="2400"/>
            </a:pPr>
            <a:r>
              <a:rPr lang="en-US"/>
              <a:t>Step 5 : Build the Extended Target Table based on Hash Table</a:t>
            </a:r>
            <a:endParaRPr/>
          </a:p>
        </p:txBody>
      </p:sp>
      <p:graphicFrame>
        <p:nvGraphicFramePr>
          <p:cNvPr id="158" name="Google Shape;158;p16"/>
          <p:cNvGraphicFramePr/>
          <p:nvPr/>
        </p:nvGraphicFramePr>
        <p:xfrm>
          <a:off x="1008993" y="3243093"/>
          <a:ext cx="7441200" cy="1488280"/>
        </p:xfrm>
        <a:graphic>
          <a:graphicData uri="http://schemas.openxmlformats.org/drawingml/2006/table">
            <a:tbl>
              <a:tblPr firstRow="1" bandRow="1">
                <a:noFill/>
              </a:tblPr>
              <a:tblGrid>
                <a:gridCol w="465075">
                  <a:extLst>
                    <a:ext uri="{9D8B030D-6E8A-4147-A177-3AD203B41FA5}">
                      <a16:colId xmlns:a16="http://schemas.microsoft.com/office/drawing/2014/main" val="20000"/>
                    </a:ext>
                  </a:extLst>
                </a:gridCol>
                <a:gridCol w="465075">
                  <a:extLst>
                    <a:ext uri="{9D8B030D-6E8A-4147-A177-3AD203B41FA5}">
                      <a16:colId xmlns:a16="http://schemas.microsoft.com/office/drawing/2014/main" val="20001"/>
                    </a:ext>
                  </a:extLst>
                </a:gridCol>
                <a:gridCol w="465075">
                  <a:extLst>
                    <a:ext uri="{9D8B030D-6E8A-4147-A177-3AD203B41FA5}">
                      <a16:colId xmlns:a16="http://schemas.microsoft.com/office/drawing/2014/main" val="20002"/>
                    </a:ext>
                  </a:extLst>
                </a:gridCol>
                <a:gridCol w="465075">
                  <a:extLst>
                    <a:ext uri="{9D8B030D-6E8A-4147-A177-3AD203B41FA5}">
                      <a16:colId xmlns:a16="http://schemas.microsoft.com/office/drawing/2014/main" val="20003"/>
                    </a:ext>
                  </a:extLst>
                </a:gridCol>
                <a:gridCol w="465075">
                  <a:extLst>
                    <a:ext uri="{9D8B030D-6E8A-4147-A177-3AD203B41FA5}">
                      <a16:colId xmlns:a16="http://schemas.microsoft.com/office/drawing/2014/main" val="20004"/>
                    </a:ext>
                  </a:extLst>
                </a:gridCol>
                <a:gridCol w="465075">
                  <a:extLst>
                    <a:ext uri="{9D8B030D-6E8A-4147-A177-3AD203B41FA5}">
                      <a16:colId xmlns:a16="http://schemas.microsoft.com/office/drawing/2014/main" val="20005"/>
                    </a:ext>
                  </a:extLst>
                </a:gridCol>
                <a:gridCol w="465075">
                  <a:extLst>
                    <a:ext uri="{9D8B030D-6E8A-4147-A177-3AD203B41FA5}">
                      <a16:colId xmlns:a16="http://schemas.microsoft.com/office/drawing/2014/main" val="20006"/>
                    </a:ext>
                  </a:extLst>
                </a:gridCol>
                <a:gridCol w="465075">
                  <a:extLst>
                    <a:ext uri="{9D8B030D-6E8A-4147-A177-3AD203B41FA5}">
                      <a16:colId xmlns:a16="http://schemas.microsoft.com/office/drawing/2014/main" val="20007"/>
                    </a:ext>
                  </a:extLst>
                </a:gridCol>
                <a:gridCol w="465075">
                  <a:extLst>
                    <a:ext uri="{9D8B030D-6E8A-4147-A177-3AD203B41FA5}">
                      <a16:colId xmlns:a16="http://schemas.microsoft.com/office/drawing/2014/main" val="20008"/>
                    </a:ext>
                  </a:extLst>
                </a:gridCol>
                <a:gridCol w="465075">
                  <a:extLst>
                    <a:ext uri="{9D8B030D-6E8A-4147-A177-3AD203B41FA5}">
                      <a16:colId xmlns:a16="http://schemas.microsoft.com/office/drawing/2014/main" val="20009"/>
                    </a:ext>
                  </a:extLst>
                </a:gridCol>
                <a:gridCol w="465075">
                  <a:extLst>
                    <a:ext uri="{9D8B030D-6E8A-4147-A177-3AD203B41FA5}">
                      <a16:colId xmlns:a16="http://schemas.microsoft.com/office/drawing/2014/main" val="20010"/>
                    </a:ext>
                  </a:extLst>
                </a:gridCol>
                <a:gridCol w="465075">
                  <a:extLst>
                    <a:ext uri="{9D8B030D-6E8A-4147-A177-3AD203B41FA5}">
                      <a16:colId xmlns:a16="http://schemas.microsoft.com/office/drawing/2014/main" val="20011"/>
                    </a:ext>
                  </a:extLst>
                </a:gridCol>
                <a:gridCol w="465075">
                  <a:extLst>
                    <a:ext uri="{9D8B030D-6E8A-4147-A177-3AD203B41FA5}">
                      <a16:colId xmlns:a16="http://schemas.microsoft.com/office/drawing/2014/main" val="20012"/>
                    </a:ext>
                  </a:extLst>
                </a:gridCol>
                <a:gridCol w="465075">
                  <a:extLst>
                    <a:ext uri="{9D8B030D-6E8A-4147-A177-3AD203B41FA5}">
                      <a16:colId xmlns:a16="http://schemas.microsoft.com/office/drawing/2014/main" val="20013"/>
                    </a:ext>
                  </a:extLst>
                </a:gridCol>
                <a:gridCol w="465075">
                  <a:extLst>
                    <a:ext uri="{9D8B030D-6E8A-4147-A177-3AD203B41FA5}">
                      <a16:colId xmlns:a16="http://schemas.microsoft.com/office/drawing/2014/main" val="20014"/>
                    </a:ext>
                  </a:extLst>
                </a:gridCol>
                <a:gridCol w="465075">
                  <a:extLst>
                    <a:ext uri="{9D8B030D-6E8A-4147-A177-3AD203B41FA5}">
                      <a16:colId xmlns:a16="http://schemas.microsoft.com/office/drawing/2014/main" val="20015"/>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16</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N</a:t>
                      </a: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b="1"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11</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-8</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a:t>
                      </a: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b="1" u="none" strike="noStrike" cap="none">
                        <a:solidFill>
                          <a:schemeClr val="lt1"/>
                        </a:solidFill>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59" name="Google Shape;159;p16"/>
          <p:cNvGraphicFramePr/>
          <p:nvPr/>
        </p:nvGraphicFramePr>
        <p:xfrm>
          <a:off x="1867607" y="1985296"/>
          <a:ext cx="5724000" cy="1159055"/>
        </p:xfrm>
        <a:graphic>
          <a:graphicData uri="http://schemas.openxmlformats.org/drawingml/2006/table">
            <a:tbl>
              <a:tblPr firstRow="1" bandRow="1">
                <a:noFill/>
              </a:tblPr>
              <a:tblGrid>
                <a:gridCol w="572400">
                  <a:extLst>
                    <a:ext uri="{9D8B030D-6E8A-4147-A177-3AD203B41FA5}">
                      <a16:colId xmlns:a16="http://schemas.microsoft.com/office/drawing/2014/main" val="20000"/>
                    </a:ext>
                  </a:extLst>
                </a:gridCol>
                <a:gridCol w="572400">
                  <a:extLst>
                    <a:ext uri="{9D8B030D-6E8A-4147-A177-3AD203B41FA5}">
                      <a16:colId xmlns:a16="http://schemas.microsoft.com/office/drawing/2014/main" val="20001"/>
                    </a:ext>
                  </a:extLst>
                </a:gridCol>
                <a:gridCol w="572400">
                  <a:extLst>
                    <a:ext uri="{9D8B030D-6E8A-4147-A177-3AD203B41FA5}">
                      <a16:colId xmlns:a16="http://schemas.microsoft.com/office/drawing/2014/main" val="20002"/>
                    </a:ext>
                  </a:extLst>
                </a:gridCol>
                <a:gridCol w="572400">
                  <a:extLst>
                    <a:ext uri="{9D8B030D-6E8A-4147-A177-3AD203B41FA5}">
                      <a16:colId xmlns:a16="http://schemas.microsoft.com/office/drawing/2014/main" val="20003"/>
                    </a:ext>
                  </a:extLst>
                </a:gridCol>
                <a:gridCol w="572400">
                  <a:extLst>
                    <a:ext uri="{9D8B030D-6E8A-4147-A177-3AD203B41FA5}">
                      <a16:colId xmlns:a16="http://schemas.microsoft.com/office/drawing/2014/main" val="20004"/>
                    </a:ext>
                  </a:extLst>
                </a:gridCol>
                <a:gridCol w="572400">
                  <a:extLst>
                    <a:ext uri="{9D8B030D-6E8A-4147-A177-3AD203B41FA5}">
                      <a16:colId xmlns:a16="http://schemas.microsoft.com/office/drawing/2014/main" val="20005"/>
                    </a:ext>
                  </a:extLst>
                </a:gridCol>
                <a:gridCol w="572400">
                  <a:extLst>
                    <a:ext uri="{9D8B030D-6E8A-4147-A177-3AD203B41FA5}">
                      <a16:colId xmlns:a16="http://schemas.microsoft.com/office/drawing/2014/main" val="20006"/>
                    </a:ext>
                  </a:extLst>
                </a:gridCol>
                <a:gridCol w="572400">
                  <a:extLst>
                    <a:ext uri="{9D8B030D-6E8A-4147-A177-3AD203B41FA5}">
                      <a16:colId xmlns:a16="http://schemas.microsoft.com/office/drawing/2014/main" val="20007"/>
                    </a:ext>
                  </a:extLst>
                </a:gridCol>
                <a:gridCol w="572400">
                  <a:extLst>
                    <a:ext uri="{9D8B030D-6E8A-4147-A177-3AD203B41FA5}">
                      <a16:colId xmlns:a16="http://schemas.microsoft.com/office/drawing/2014/main" val="20008"/>
                    </a:ext>
                  </a:extLst>
                </a:gridCol>
                <a:gridCol w="572400">
                  <a:extLst>
                    <a:ext uri="{9D8B030D-6E8A-4147-A177-3AD203B41FA5}">
                      <a16:colId xmlns:a16="http://schemas.microsoft.com/office/drawing/2014/main" val="20009"/>
                    </a:ext>
                  </a:extLst>
                </a:gridCol>
              </a:tblGrid>
              <a:tr h="4275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p>
                  </a:txBody>
                  <a:tcPr marL="91450" marR="91450" marT="45725" marB="45725"/>
                </a:tc>
                <a:extLst>
                  <a:ext uri="{0D108BD9-81ED-4DB2-BD59-A6C34878D82A}">
                    <a16:rowId xmlns:a16="http://schemas.microsoft.com/office/drawing/2014/main" val="10000"/>
                  </a:ext>
                </a:extLst>
              </a:tr>
              <a:tr h="7286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bl>
          </a:graphicData>
        </a:graphic>
      </p:graphicFrame>
      <p:sp>
        <p:nvSpPr>
          <p:cNvPr id="160" name="Google Shape;160;p16"/>
          <p:cNvSpPr/>
          <p:nvPr/>
        </p:nvSpPr>
        <p:spPr>
          <a:xfrm>
            <a:off x="1206228" y="4830107"/>
            <a:ext cx="7529625" cy="738623"/>
          </a:xfrm>
          <a:prstGeom prst="rect">
            <a:avLst/>
          </a:prstGeom>
          <a:noFill/>
          <a:ln>
            <a:noFill/>
          </a:ln>
        </p:spPr>
        <p:txBody>
          <a:bodyPr spcFirstLastPara="1" wrap="square" lIns="91425" tIns="45700" rIns="91425" bIns="45700" anchor="t" anchorCtr="0">
            <a:spAutoFit/>
          </a:bodyPr>
          <a:lstStyle/>
          <a:p>
            <a:pPr>
              <a:buClr>
                <a:schemeClr val="dk2"/>
              </a:buClr>
              <a:buSzPts val="1400"/>
            </a:pPr>
            <a:r>
              <a:rPr lang="en-US">
                <a:solidFill>
                  <a:schemeClr val="dk2"/>
                </a:solidFill>
                <a:latin typeface="Dosis"/>
                <a:ea typeface="Dosis"/>
                <a:cs typeface="Dosis"/>
                <a:sym typeface="Dosis"/>
              </a:rPr>
              <a:t>Entry in Extended Row = Position of the Letter in Hash Table – Position of the Letter in Extended Target Table</a:t>
            </a:r>
            <a:endParaRPr/>
          </a:p>
          <a:p>
            <a:pPr>
              <a:buClr>
                <a:schemeClr val="dk2"/>
              </a:buClr>
              <a:buSzPts val="1400"/>
            </a:pPr>
            <a:r>
              <a:rPr lang="en-US">
                <a:solidFill>
                  <a:schemeClr val="dk2"/>
                </a:solidFill>
                <a:latin typeface="Dosis"/>
                <a:ea typeface="Dosis"/>
                <a:cs typeface="Dosis"/>
                <a:sym typeface="Dosis"/>
              </a:rPr>
              <a:t>Example: </a:t>
            </a:r>
            <a:endParaRPr/>
          </a:p>
        </p:txBody>
      </p:sp>
      <p:sp>
        <p:nvSpPr>
          <p:cNvPr id="161" name="Google Shape;161;p16"/>
          <p:cNvSpPr/>
          <p:nvPr/>
        </p:nvSpPr>
        <p:spPr>
          <a:xfrm>
            <a:off x="1867607" y="5298185"/>
            <a:ext cx="4572000" cy="307777"/>
          </a:xfrm>
          <a:prstGeom prst="rect">
            <a:avLst/>
          </a:prstGeom>
          <a:noFill/>
          <a:ln>
            <a:noFill/>
          </a:ln>
        </p:spPr>
        <p:txBody>
          <a:bodyPr spcFirstLastPara="1" wrap="square" lIns="91425" tIns="45700" rIns="91425" bIns="45700" anchor="t" anchorCtr="0">
            <a:spAutoFit/>
          </a:bodyPr>
          <a:lstStyle/>
          <a:p>
            <a:pPr marL="285750" indent="-285750">
              <a:buClr>
                <a:schemeClr val="dk2"/>
              </a:buClr>
              <a:buSzPts val="1400"/>
              <a:buFont typeface="Arial"/>
              <a:buChar char="•"/>
            </a:pPr>
            <a:r>
              <a:rPr lang="en-US">
                <a:solidFill>
                  <a:schemeClr val="dk2"/>
                </a:solidFill>
                <a:latin typeface="Dosis"/>
                <a:ea typeface="Dosis"/>
                <a:cs typeface="Dosis"/>
                <a:sym typeface="Dosis"/>
              </a:rPr>
              <a:t>For L, in Extended Target Table, Entry is 7 (8-1) . </a:t>
            </a:r>
            <a:endParaRPr/>
          </a:p>
        </p:txBody>
      </p:sp>
      <p:sp>
        <p:nvSpPr>
          <p:cNvPr id="162" name="Google Shape;162;p16"/>
          <p:cNvSpPr/>
          <p:nvPr/>
        </p:nvSpPr>
        <p:spPr>
          <a:xfrm>
            <a:off x="1867607" y="5605961"/>
            <a:ext cx="4406976" cy="523180"/>
          </a:xfrm>
          <a:prstGeom prst="rect">
            <a:avLst/>
          </a:prstGeom>
          <a:noFill/>
          <a:ln>
            <a:noFill/>
          </a:ln>
        </p:spPr>
        <p:txBody>
          <a:bodyPr spcFirstLastPara="1" wrap="square" lIns="91425" tIns="45700" rIns="91425" bIns="45700" anchor="t" anchorCtr="0">
            <a:spAutoFit/>
          </a:bodyPr>
          <a:lstStyle/>
          <a:p>
            <a:pPr marL="285750" indent="-285750">
              <a:buClr>
                <a:schemeClr val="dk2"/>
              </a:buClr>
              <a:buSzPts val="1400"/>
              <a:buFont typeface="Arial"/>
              <a:buChar char="•"/>
            </a:pPr>
            <a:r>
              <a:rPr lang="en-US">
                <a:solidFill>
                  <a:schemeClr val="dk2"/>
                </a:solidFill>
                <a:latin typeface="Dosis"/>
                <a:ea typeface="Dosis"/>
                <a:cs typeface="Dosis"/>
                <a:sym typeface="Dosis"/>
              </a:rPr>
              <a:t>Similarly For E, the entries are 5 (7-2), 7 (9-2) and 11 (13-2).</a:t>
            </a:r>
            <a:endParaRPr/>
          </a:p>
        </p:txBody>
      </p:sp>
      <p:sp>
        <p:nvSpPr>
          <p:cNvPr id="163" name="Google Shape;163;p16"/>
          <p:cNvSpPr/>
          <p:nvPr/>
        </p:nvSpPr>
        <p:spPr>
          <a:xfrm>
            <a:off x="3168870" y="2428187"/>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164" name="Google Shape;164;p16"/>
          <p:cNvSpPr/>
          <p:nvPr/>
        </p:nvSpPr>
        <p:spPr>
          <a:xfrm>
            <a:off x="1573318" y="3243288"/>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165" name="Google Shape;165;p16"/>
          <p:cNvSpPr/>
          <p:nvPr/>
        </p:nvSpPr>
        <p:spPr>
          <a:xfrm>
            <a:off x="3179381" y="2647139"/>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166" name="Google Shape;166;p16"/>
          <p:cNvSpPr/>
          <p:nvPr/>
        </p:nvSpPr>
        <p:spPr>
          <a:xfrm>
            <a:off x="3179380" y="2860761"/>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167" name="Google Shape;167;p16"/>
          <p:cNvSpPr/>
          <p:nvPr/>
        </p:nvSpPr>
        <p:spPr>
          <a:xfrm>
            <a:off x="1080103" y="3243094"/>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
        <p:nvSpPr>
          <p:cNvPr id="168" name="Google Shape;168;p16"/>
          <p:cNvSpPr/>
          <p:nvPr/>
        </p:nvSpPr>
        <p:spPr>
          <a:xfrm>
            <a:off x="5468172" y="2428186"/>
            <a:ext cx="252249" cy="273269"/>
          </a:xfrm>
          <a:prstGeom prst="ellipse">
            <a:avLst/>
          </a:prstGeom>
          <a:solidFill>
            <a:srgbClr val="FF0000">
              <a:alpha val="24313"/>
            </a:srgbClr>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lt1"/>
              </a:solidFill>
            </a:endParaRPr>
          </a:p>
        </p:txBody>
      </p:sp>
    </p:spTree>
    <p:extLst>
      <p:ext uri="{BB962C8B-B14F-4D97-AF65-F5344CB8AC3E}">
        <p14:creationId xmlns:p14="http://schemas.microsoft.com/office/powerpoint/2010/main" val="266394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 calcmode="lin" valueType="num">
                                      <p:cBhvr additive="base">
                                        <p:cTn id="12" dur="500"/>
                                        <p:tgtEl>
                                          <p:spTgt spid="168"/>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anim calcmode="lin" valueType="num">
                                      <p:cBhvr additive="base">
                                        <p:cTn id="15" dur="500"/>
                                        <p:tgtEl>
                                          <p:spTgt spid="16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168"/>
                                        </p:tgtEl>
                                        <p:attrNameLst>
                                          <p:attrName>ppt_y</p:attrName>
                                        </p:attrNameLst>
                                      </p:cBhvr>
                                      <p:tavLst>
                                        <p:tav tm="0">
                                          <p:val>
                                            <p:strVal val="#ppt_y"/>
                                          </p:val>
                                        </p:tav>
                                        <p:tav tm="100000">
                                          <p:val>
                                            <p:strVal val="#ppt_y+1"/>
                                          </p:val>
                                        </p:tav>
                                      </p:tavLst>
                                    </p:anim>
                                    <p:set>
                                      <p:cBhvr>
                                        <p:cTn id="20" dur="1" fill="hold">
                                          <p:stCondLst>
                                            <p:cond delay="500"/>
                                          </p:stCondLst>
                                        </p:cTn>
                                        <p:tgtEl>
                                          <p:spTgt spid="168"/>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67"/>
                                        </p:tgtEl>
                                        <p:attrNameLst>
                                          <p:attrName>ppt_y</p:attrName>
                                        </p:attrNameLst>
                                      </p:cBhvr>
                                      <p:tavLst>
                                        <p:tav tm="0">
                                          <p:val>
                                            <p:strVal val="#ppt_y"/>
                                          </p:val>
                                        </p:tav>
                                        <p:tav tm="100000">
                                          <p:val>
                                            <p:strVal val="#ppt_y+1"/>
                                          </p:val>
                                        </p:tav>
                                      </p:tavLst>
                                    </p:anim>
                                    <p:set>
                                      <p:cBhvr>
                                        <p:cTn id="23" dur="1" fill="hold">
                                          <p:stCondLst>
                                            <p:cond delay="500"/>
                                          </p:stCondLst>
                                        </p:cTn>
                                        <p:tgtEl>
                                          <p:spTgt spid="16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2">
                                            <p:txEl>
                                              <p:pRg st="0" end="0"/>
                                            </p:txEl>
                                          </p:spTgt>
                                        </p:tgtEl>
                                        <p:attrNameLst>
                                          <p:attrName>style.visibility</p:attrName>
                                        </p:attrNameLst>
                                      </p:cBhvr>
                                      <p:to>
                                        <p:strVal val="visible"/>
                                      </p:to>
                                    </p:set>
                                    <p:animEffect transition="in" filter="fade">
                                      <p:cBhvr>
                                        <p:cTn id="28" dur="1000"/>
                                        <p:tgtEl>
                                          <p:spTgt spid="16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p:tgtEl>
                                          <p:spTgt spid="163"/>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64"/>
                                        </p:tgtEl>
                                        <p:attrNameLst>
                                          <p:attrName>style.visibility</p:attrName>
                                        </p:attrNameLst>
                                      </p:cBhvr>
                                      <p:to>
                                        <p:strVal val="visible"/>
                                      </p:to>
                                    </p:set>
                                    <p:anim calcmode="lin" valueType="num">
                                      <p:cBhvr additive="base">
                                        <p:cTn id="36" dur="500"/>
                                        <p:tgtEl>
                                          <p:spTgt spid="16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1000"/>
                                        <p:tgtEl>
                                          <p:spTgt spid="163"/>
                                        </p:tgtEl>
                                      </p:cBhvr>
                                    </p:animEffect>
                                    <p:set>
                                      <p:cBhvr>
                                        <p:cTn id="41" dur="1" fill="hold">
                                          <p:stCondLst>
                                            <p:cond delay="1000"/>
                                          </p:stCondLst>
                                        </p:cTn>
                                        <p:tgtEl>
                                          <p:spTgt spid="16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164"/>
                                        </p:tgtEl>
                                      </p:cBhvr>
                                    </p:animEffect>
                                    <p:set>
                                      <p:cBhvr>
                                        <p:cTn id="44" dur="1" fill="hold">
                                          <p:stCondLst>
                                            <p:cond delay="1000"/>
                                          </p:stCondLst>
                                        </p:cTn>
                                        <p:tgtEl>
                                          <p:spTgt spid="16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4"/>
                                        </p:tgtEl>
                                        <p:attrNameLst>
                                          <p:attrName>style.visibility</p:attrName>
                                        </p:attrNameLst>
                                      </p:cBhvr>
                                      <p:to>
                                        <p:strVal val="visible"/>
                                      </p:to>
                                    </p:set>
                                    <p:anim calcmode="lin" valueType="num">
                                      <p:cBhvr additive="base">
                                        <p:cTn id="49" dur="500"/>
                                        <p:tgtEl>
                                          <p:spTgt spid="164"/>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65"/>
                                        </p:tgtEl>
                                        <p:attrNameLst>
                                          <p:attrName>style.visibility</p:attrName>
                                        </p:attrNameLst>
                                      </p:cBhvr>
                                      <p:to>
                                        <p:strVal val="visible"/>
                                      </p:to>
                                    </p:set>
                                    <p:anim calcmode="lin" valueType="num">
                                      <p:cBhvr additive="base">
                                        <p:cTn id="52" dur="500"/>
                                        <p:tgtEl>
                                          <p:spTgt spid="16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64"/>
                                        </p:tgtEl>
                                        <p:attrNameLst>
                                          <p:attrName>ppt_y</p:attrName>
                                        </p:attrNameLst>
                                      </p:cBhvr>
                                      <p:tavLst>
                                        <p:tav tm="0">
                                          <p:val>
                                            <p:strVal val="#ppt_y"/>
                                          </p:val>
                                        </p:tav>
                                        <p:tav tm="100000">
                                          <p:val>
                                            <p:strVal val="#ppt_y+1"/>
                                          </p:val>
                                        </p:tav>
                                      </p:tavLst>
                                    </p:anim>
                                    <p:set>
                                      <p:cBhvr>
                                        <p:cTn id="57" dur="1" fill="hold">
                                          <p:stCondLst>
                                            <p:cond delay="500"/>
                                          </p:stCondLst>
                                        </p:cTn>
                                        <p:tgtEl>
                                          <p:spTgt spid="164"/>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165"/>
                                        </p:tgtEl>
                                        <p:attrNameLst>
                                          <p:attrName>ppt_y</p:attrName>
                                        </p:attrNameLst>
                                      </p:cBhvr>
                                      <p:tavLst>
                                        <p:tav tm="0">
                                          <p:val>
                                            <p:strVal val="#ppt_y"/>
                                          </p:val>
                                        </p:tav>
                                        <p:tav tm="100000">
                                          <p:val>
                                            <p:strVal val="#ppt_y+1"/>
                                          </p:val>
                                        </p:tav>
                                      </p:tavLst>
                                    </p:anim>
                                    <p:set>
                                      <p:cBhvr>
                                        <p:cTn id="60" dur="1" fill="hold">
                                          <p:stCondLst>
                                            <p:cond delay="500"/>
                                          </p:stCondLst>
                                        </p:cTn>
                                        <p:tgtEl>
                                          <p:spTgt spid="16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64"/>
                                        </p:tgtEl>
                                        <p:attrNameLst>
                                          <p:attrName>style.visibility</p:attrName>
                                        </p:attrNameLst>
                                      </p:cBhvr>
                                      <p:to>
                                        <p:strVal val="visible"/>
                                      </p:to>
                                    </p:set>
                                    <p:anim calcmode="lin" valueType="num">
                                      <p:cBhvr additive="base">
                                        <p:cTn id="65" dur="500"/>
                                        <p:tgtEl>
                                          <p:spTgt spid="164"/>
                                        </p:tgtEl>
                                        <p:attrNameLst>
                                          <p:attrName>ppt_y</p:attrName>
                                        </p:attrNameLst>
                                      </p:cBhvr>
                                      <p:tavLst>
                                        <p:tav tm="0">
                                          <p:val>
                                            <p:strVal val="#ppt_y+1"/>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66"/>
                                        </p:tgtEl>
                                        <p:attrNameLst>
                                          <p:attrName>style.visibility</p:attrName>
                                        </p:attrNameLst>
                                      </p:cBhvr>
                                      <p:to>
                                        <p:strVal val="visible"/>
                                      </p:to>
                                    </p:set>
                                    <p:anim calcmode="lin" valueType="num">
                                      <p:cBhvr additive="base">
                                        <p:cTn id="68" dur="500"/>
                                        <p:tgtEl>
                                          <p:spTgt spid="16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164"/>
                                        </p:tgtEl>
                                        <p:attrNameLst>
                                          <p:attrName>ppt_y</p:attrName>
                                        </p:attrNameLst>
                                      </p:cBhvr>
                                      <p:tavLst>
                                        <p:tav tm="0">
                                          <p:val>
                                            <p:strVal val="#ppt_y"/>
                                          </p:val>
                                        </p:tav>
                                        <p:tav tm="100000">
                                          <p:val>
                                            <p:strVal val="#ppt_y+1"/>
                                          </p:val>
                                        </p:tav>
                                      </p:tavLst>
                                    </p:anim>
                                    <p:set>
                                      <p:cBhvr>
                                        <p:cTn id="73" dur="1" fill="hold">
                                          <p:stCondLst>
                                            <p:cond delay="500"/>
                                          </p:stCondLst>
                                        </p:cTn>
                                        <p:tgtEl>
                                          <p:spTgt spid="164"/>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166"/>
                                        </p:tgtEl>
                                        <p:attrNameLst>
                                          <p:attrName>ppt_y</p:attrName>
                                        </p:attrNameLst>
                                      </p:cBhvr>
                                      <p:tavLst>
                                        <p:tav tm="0">
                                          <p:val>
                                            <p:strVal val="#ppt_y"/>
                                          </p:val>
                                        </p:tav>
                                        <p:tav tm="100000">
                                          <p:val>
                                            <p:strVal val="#ppt_y+1"/>
                                          </p:val>
                                        </p:tav>
                                      </p:tavLst>
                                    </p:anim>
                                    <p:set>
                                      <p:cBhvr>
                                        <p:cTn id="76" dur="1" fill="hold">
                                          <p:stCondLst>
                                            <p:cond delay="500"/>
                                          </p:stCondLst>
                                        </p:cTn>
                                        <p:tgtEl>
                                          <p:spTgt spid="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805533" y="1369548"/>
            <a:ext cx="7192839" cy="533430"/>
          </a:xfrm>
          <a:prstGeom prst="rect">
            <a:avLst/>
          </a:prstGeom>
          <a:noFill/>
          <a:ln>
            <a:noFill/>
          </a:ln>
        </p:spPr>
        <p:txBody>
          <a:bodyPr spcFirstLastPara="1" wrap="square" lIns="91425" tIns="91425" rIns="91425" bIns="91425" anchor="b" anchorCtr="0">
            <a:noAutofit/>
          </a:bodyPr>
          <a:lstStyle/>
          <a:p>
            <a:pPr>
              <a:buSzPts val="2400"/>
            </a:pPr>
            <a:r>
              <a:rPr lang="en-US"/>
              <a:t>Step 5 : Build Offset Table</a:t>
            </a:r>
            <a:endParaRPr/>
          </a:p>
        </p:txBody>
      </p:sp>
      <p:graphicFrame>
        <p:nvGraphicFramePr>
          <p:cNvPr id="174" name="Google Shape;174;p17"/>
          <p:cNvGraphicFramePr/>
          <p:nvPr/>
        </p:nvGraphicFramePr>
        <p:xfrm>
          <a:off x="273262" y="3106464"/>
          <a:ext cx="8727650" cy="767250"/>
        </p:xfrm>
        <a:graphic>
          <a:graphicData uri="http://schemas.openxmlformats.org/drawingml/2006/table">
            <a:tbl>
              <a:tblPr firstRow="1" bandRow="1">
                <a:noFill/>
              </a:tblPr>
              <a:tblGrid>
                <a:gridCol w="546550">
                  <a:extLst>
                    <a:ext uri="{9D8B030D-6E8A-4147-A177-3AD203B41FA5}">
                      <a16:colId xmlns:a16="http://schemas.microsoft.com/office/drawing/2014/main" val="20000"/>
                    </a:ext>
                  </a:extLst>
                </a:gridCol>
                <a:gridCol w="567550">
                  <a:extLst>
                    <a:ext uri="{9D8B030D-6E8A-4147-A177-3AD203B41FA5}">
                      <a16:colId xmlns:a16="http://schemas.microsoft.com/office/drawing/2014/main" val="20001"/>
                    </a:ext>
                  </a:extLst>
                </a:gridCol>
                <a:gridCol w="571750">
                  <a:extLst>
                    <a:ext uri="{9D8B030D-6E8A-4147-A177-3AD203B41FA5}">
                      <a16:colId xmlns:a16="http://schemas.microsoft.com/office/drawing/2014/main" val="20002"/>
                    </a:ext>
                  </a:extLst>
                </a:gridCol>
                <a:gridCol w="483475">
                  <a:extLst>
                    <a:ext uri="{9D8B030D-6E8A-4147-A177-3AD203B41FA5}">
                      <a16:colId xmlns:a16="http://schemas.microsoft.com/office/drawing/2014/main" val="20003"/>
                    </a:ext>
                  </a:extLst>
                </a:gridCol>
                <a:gridCol w="409900">
                  <a:extLst>
                    <a:ext uri="{9D8B030D-6E8A-4147-A177-3AD203B41FA5}">
                      <a16:colId xmlns:a16="http://schemas.microsoft.com/office/drawing/2014/main" val="20004"/>
                    </a:ext>
                  </a:extLst>
                </a:gridCol>
                <a:gridCol w="491700">
                  <a:extLst>
                    <a:ext uri="{9D8B030D-6E8A-4147-A177-3AD203B41FA5}">
                      <a16:colId xmlns:a16="http://schemas.microsoft.com/office/drawing/2014/main" val="20005"/>
                    </a:ext>
                  </a:extLst>
                </a:gridCol>
                <a:gridCol w="432675">
                  <a:extLst>
                    <a:ext uri="{9D8B030D-6E8A-4147-A177-3AD203B41FA5}">
                      <a16:colId xmlns:a16="http://schemas.microsoft.com/office/drawing/2014/main" val="20006"/>
                    </a:ext>
                  </a:extLst>
                </a:gridCol>
                <a:gridCol w="401750">
                  <a:extLst>
                    <a:ext uri="{9D8B030D-6E8A-4147-A177-3AD203B41FA5}">
                      <a16:colId xmlns:a16="http://schemas.microsoft.com/office/drawing/2014/main" val="20007"/>
                    </a:ext>
                  </a:extLst>
                </a:gridCol>
                <a:gridCol w="370850">
                  <a:extLst>
                    <a:ext uri="{9D8B030D-6E8A-4147-A177-3AD203B41FA5}">
                      <a16:colId xmlns:a16="http://schemas.microsoft.com/office/drawing/2014/main" val="20008"/>
                    </a:ext>
                  </a:extLst>
                </a:gridCol>
                <a:gridCol w="360550">
                  <a:extLst>
                    <a:ext uri="{9D8B030D-6E8A-4147-A177-3AD203B41FA5}">
                      <a16:colId xmlns:a16="http://schemas.microsoft.com/office/drawing/2014/main" val="20009"/>
                    </a:ext>
                  </a:extLst>
                </a:gridCol>
                <a:gridCol w="401750">
                  <a:extLst>
                    <a:ext uri="{9D8B030D-6E8A-4147-A177-3AD203B41FA5}">
                      <a16:colId xmlns:a16="http://schemas.microsoft.com/office/drawing/2014/main" val="20010"/>
                    </a:ext>
                  </a:extLst>
                </a:gridCol>
                <a:gridCol w="381150">
                  <a:extLst>
                    <a:ext uri="{9D8B030D-6E8A-4147-A177-3AD203B41FA5}">
                      <a16:colId xmlns:a16="http://schemas.microsoft.com/office/drawing/2014/main" val="20011"/>
                    </a:ext>
                  </a:extLst>
                </a:gridCol>
                <a:gridCol w="379450">
                  <a:extLst>
                    <a:ext uri="{9D8B030D-6E8A-4147-A177-3AD203B41FA5}">
                      <a16:colId xmlns:a16="http://schemas.microsoft.com/office/drawing/2014/main" val="20012"/>
                    </a:ext>
                  </a:extLst>
                </a:gridCol>
                <a:gridCol w="216625">
                  <a:extLst>
                    <a:ext uri="{9D8B030D-6E8A-4147-A177-3AD203B41FA5}">
                      <a16:colId xmlns:a16="http://schemas.microsoft.com/office/drawing/2014/main" val="20013"/>
                    </a:ext>
                  </a:extLst>
                </a:gridCol>
                <a:gridCol w="216625">
                  <a:extLst>
                    <a:ext uri="{9D8B030D-6E8A-4147-A177-3AD203B41FA5}">
                      <a16:colId xmlns:a16="http://schemas.microsoft.com/office/drawing/2014/main" val="20014"/>
                    </a:ext>
                  </a:extLst>
                </a:gridCol>
                <a:gridCol w="216625">
                  <a:extLst>
                    <a:ext uri="{9D8B030D-6E8A-4147-A177-3AD203B41FA5}">
                      <a16:colId xmlns:a16="http://schemas.microsoft.com/office/drawing/2014/main" val="20015"/>
                    </a:ext>
                  </a:extLst>
                </a:gridCol>
                <a:gridCol w="216625">
                  <a:extLst>
                    <a:ext uri="{9D8B030D-6E8A-4147-A177-3AD203B41FA5}">
                      <a16:colId xmlns:a16="http://schemas.microsoft.com/office/drawing/2014/main" val="20016"/>
                    </a:ext>
                  </a:extLst>
                </a:gridCol>
                <a:gridCol w="216625">
                  <a:extLst>
                    <a:ext uri="{9D8B030D-6E8A-4147-A177-3AD203B41FA5}">
                      <a16:colId xmlns:a16="http://schemas.microsoft.com/office/drawing/2014/main" val="20017"/>
                    </a:ext>
                  </a:extLst>
                </a:gridCol>
                <a:gridCol w="216625">
                  <a:extLst>
                    <a:ext uri="{9D8B030D-6E8A-4147-A177-3AD203B41FA5}">
                      <a16:colId xmlns:a16="http://schemas.microsoft.com/office/drawing/2014/main" val="20018"/>
                    </a:ext>
                  </a:extLst>
                </a:gridCol>
                <a:gridCol w="216625">
                  <a:extLst>
                    <a:ext uri="{9D8B030D-6E8A-4147-A177-3AD203B41FA5}">
                      <a16:colId xmlns:a16="http://schemas.microsoft.com/office/drawing/2014/main" val="20019"/>
                    </a:ext>
                  </a:extLst>
                </a:gridCol>
                <a:gridCol w="216625">
                  <a:extLst>
                    <a:ext uri="{9D8B030D-6E8A-4147-A177-3AD203B41FA5}">
                      <a16:colId xmlns:a16="http://schemas.microsoft.com/office/drawing/2014/main" val="20020"/>
                    </a:ext>
                  </a:extLst>
                </a:gridCol>
                <a:gridCol w="216625">
                  <a:extLst>
                    <a:ext uri="{9D8B030D-6E8A-4147-A177-3AD203B41FA5}">
                      <a16:colId xmlns:a16="http://schemas.microsoft.com/office/drawing/2014/main" val="20021"/>
                    </a:ext>
                  </a:extLst>
                </a:gridCol>
                <a:gridCol w="216625">
                  <a:extLst>
                    <a:ext uri="{9D8B030D-6E8A-4147-A177-3AD203B41FA5}">
                      <a16:colId xmlns:a16="http://schemas.microsoft.com/office/drawing/2014/main" val="20022"/>
                    </a:ext>
                  </a:extLst>
                </a:gridCol>
                <a:gridCol w="381150">
                  <a:extLst>
                    <a:ext uri="{9D8B030D-6E8A-4147-A177-3AD203B41FA5}">
                      <a16:colId xmlns:a16="http://schemas.microsoft.com/office/drawing/2014/main" val="20023"/>
                    </a:ext>
                  </a:extLst>
                </a:gridCol>
                <a:gridCol w="381150">
                  <a:extLst>
                    <a:ext uri="{9D8B030D-6E8A-4147-A177-3AD203B41FA5}">
                      <a16:colId xmlns:a16="http://schemas.microsoft.com/office/drawing/2014/main" val="20024"/>
                    </a:ext>
                  </a:extLst>
                </a:gridCol>
              </a:tblGrid>
              <a:tr h="3269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extLst>
                  <a:ext uri="{0D108BD9-81ED-4DB2-BD59-A6C34878D82A}">
                    <a16:rowId xmlns:a16="http://schemas.microsoft.com/office/drawing/2014/main" val="10000"/>
                  </a:ext>
                </a:extLst>
              </a:tr>
              <a:tr h="440350">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b="0" u="none" strike="noStrike" cap="none">
                          <a:solidFill>
                            <a:schemeClr val="dk1"/>
                          </a:solidFill>
                        </a:rPr>
                        <a:t>1</a:t>
                      </a:r>
                      <a:endParaRPr sz="1400" b="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b="1" u="none" strike="noStrike" cap="none">
                          <a:solidFill>
                            <a:schemeClr val="dk1"/>
                          </a:solidFill>
                        </a:rPr>
                        <a:t>1</a:t>
                      </a: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b="0" u="none" strike="noStrike" cap="none">
                          <a:solidFill>
                            <a:schemeClr val="dk1"/>
                          </a:solidFill>
                        </a:rPr>
                        <a:t>6</a:t>
                      </a:r>
                      <a:endParaRPr sz="1400" b="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400"/>
                        <a:buFont typeface="Arial"/>
                        <a:buNone/>
                      </a:pPr>
                      <a:r>
                        <a:rPr lang="en-US" sz="1400" b="1" u="none" strike="noStrike" cap="none">
                          <a:solidFill>
                            <a:schemeClr val="dk1"/>
                          </a:solidFill>
                        </a:rPr>
                        <a:t>1</a:t>
                      </a:r>
                      <a:endParaRPr sz="1400" b="1"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bl>
          </a:graphicData>
        </a:graphic>
      </p:graphicFrame>
      <p:sp>
        <p:nvSpPr>
          <p:cNvPr id="175" name="Google Shape;175;p17"/>
          <p:cNvSpPr/>
          <p:nvPr/>
        </p:nvSpPr>
        <p:spPr>
          <a:xfrm>
            <a:off x="838682" y="2234589"/>
            <a:ext cx="7596951" cy="1169511"/>
          </a:xfrm>
          <a:prstGeom prst="rect">
            <a:avLst/>
          </a:prstGeom>
          <a:noFill/>
          <a:ln>
            <a:noFill/>
          </a:ln>
        </p:spPr>
        <p:txBody>
          <a:bodyPr spcFirstLastPara="1" wrap="square" lIns="91425" tIns="45700" rIns="91425" bIns="45700" anchor="t" anchorCtr="0">
            <a:spAutoFit/>
          </a:bodyPr>
          <a:lstStyle/>
          <a:p>
            <a:pPr>
              <a:buClr>
                <a:schemeClr val="dk2"/>
              </a:buClr>
              <a:buSzPts val="1400"/>
            </a:pPr>
            <a:r>
              <a:rPr lang="en-US">
                <a:solidFill>
                  <a:schemeClr val="dk2"/>
                </a:solidFill>
                <a:latin typeface="Dosis"/>
                <a:ea typeface="Dosis"/>
                <a:cs typeface="Dosis"/>
                <a:sym typeface="Dosis"/>
              </a:rPr>
              <a:t>Draw a table from the minimum to the maximum entry of the extended target table. Then beneath each entry</a:t>
            </a:r>
            <a:endParaRPr/>
          </a:p>
          <a:p>
            <a:pPr>
              <a:buClr>
                <a:schemeClr val="dk2"/>
              </a:buClr>
              <a:buSzPts val="1400"/>
            </a:pPr>
            <a:r>
              <a:rPr lang="en-US">
                <a:solidFill>
                  <a:schemeClr val="dk2"/>
                </a:solidFill>
                <a:latin typeface="Dosis"/>
                <a:ea typeface="Dosis"/>
                <a:cs typeface="Dosis"/>
                <a:sym typeface="Dosis"/>
              </a:rPr>
              <a:t> number, write down number of times that entry occurred in extended target table. For example, the entry 7 </a:t>
            </a:r>
            <a:endParaRPr/>
          </a:p>
          <a:p>
            <a:pPr>
              <a:buClr>
                <a:schemeClr val="dk2"/>
              </a:buClr>
              <a:buSzPts val="1400"/>
            </a:pPr>
            <a:r>
              <a:rPr lang="en-US">
                <a:solidFill>
                  <a:schemeClr val="dk2"/>
                </a:solidFill>
                <a:latin typeface="Dosis"/>
                <a:ea typeface="Dosis"/>
                <a:cs typeface="Dosis"/>
                <a:sym typeface="Dosis"/>
              </a:rPr>
              <a:t>Occurred 6 times and the entry 1 occurred 2 times. </a:t>
            </a:r>
            <a:endParaRPr/>
          </a:p>
        </p:txBody>
      </p:sp>
    </p:spTree>
    <p:extLst>
      <p:ext uri="{BB962C8B-B14F-4D97-AF65-F5344CB8AC3E}">
        <p14:creationId xmlns:p14="http://schemas.microsoft.com/office/powerpoint/2010/main" val="9563281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txBox="1">
            <a:spLocks noGrp="1"/>
          </p:cNvSpPr>
          <p:nvPr>
            <p:ph type="title"/>
          </p:nvPr>
        </p:nvSpPr>
        <p:spPr>
          <a:xfrm>
            <a:off x="805533" y="1369548"/>
            <a:ext cx="7192839" cy="533430"/>
          </a:xfrm>
          <a:prstGeom prst="rect">
            <a:avLst/>
          </a:prstGeom>
          <a:noFill/>
          <a:ln>
            <a:noFill/>
          </a:ln>
        </p:spPr>
        <p:txBody>
          <a:bodyPr spcFirstLastPara="1" wrap="square" lIns="91425" tIns="91425" rIns="91425" bIns="91425" anchor="b" anchorCtr="0">
            <a:noAutofit/>
          </a:bodyPr>
          <a:lstStyle/>
          <a:p>
            <a:pPr>
              <a:buSzPts val="2400"/>
            </a:pPr>
            <a:r>
              <a:rPr lang="en-US"/>
              <a:t>Step  6: Build Pre-Final Table</a:t>
            </a:r>
            <a:endParaRPr/>
          </a:p>
        </p:txBody>
      </p:sp>
      <p:graphicFrame>
        <p:nvGraphicFramePr>
          <p:cNvPr id="181" name="Google Shape;181;p18"/>
          <p:cNvGraphicFramePr/>
          <p:nvPr/>
        </p:nvGraphicFramePr>
        <p:xfrm>
          <a:off x="1051034" y="3169525"/>
          <a:ext cx="7003600" cy="1191075"/>
        </p:xfrm>
        <a:graphic>
          <a:graphicData uri="http://schemas.openxmlformats.org/drawingml/2006/table">
            <a:tbl>
              <a:tblPr firstRow="1" bandRow="1">
                <a:noFill/>
              </a:tblPr>
              <a:tblGrid>
                <a:gridCol w="437725">
                  <a:extLst>
                    <a:ext uri="{9D8B030D-6E8A-4147-A177-3AD203B41FA5}">
                      <a16:colId xmlns:a16="http://schemas.microsoft.com/office/drawing/2014/main" val="20000"/>
                    </a:ext>
                  </a:extLst>
                </a:gridCol>
                <a:gridCol w="437725">
                  <a:extLst>
                    <a:ext uri="{9D8B030D-6E8A-4147-A177-3AD203B41FA5}">
                      <a16:colId xmlns:a16="http://schemas.microsoft.com/office/drawing/2014/main" val="20001"/>
                    </a:ext>
                  </a:extLst>
                </a:gridCol>
                <a:gridCol w="437725">
                  <a:extLst>
                    <a:ext uri="{9D8B030D-6E8A-4147-A177-3AD203B41FA5}">
                      <a16:colId xmlns:a16="http://schemas.microsoft.com/office/drawing/2014/main" val="20002"/>
                    </a:ext>
                  </a:extLst>
                </a:gridCol>
                <a:gridCol w="437725">
                  <a:extLst>
                    <a:ext uri="{9D8B030D-6E8A-4147-A177-3AD203B41FA5}">
                      <a16:colId xmlns:a16="http://schemas.microsoft.com/office/drawing/2014/main" val="20003"/>
                    </a:ext>
                  </a:extLst>
                </a:gridCol>
                <a:gridCol w="437725">
                  <a:extLst>
                    <a:ext uri="{9D8B030D-6E8A-4147-A177-3AD203B41FA5}">
                      <a16:colId xmlns:a16="http://schemas.microsoft.com/office/drawing/2014/main" val="20004"/>
                    </a:ext>
                  </a:extLst>
                </a:gridCol>
                <a:gridCol w="437725">
                  <a:extLst>
                    <a:ext uri="{9D8B030D-6E8A-4147-A177-3AD203B41FA5}">
                      <a16:colId xmlns:a16="http://schemas.microsoft.com/office/drawing/2014/main" val="20005"/>
                    </a:ext>
                  </a:extLst>
                </a:gridCol>
                <a:gridCol w="437725">
                  <a:extLst>
                    <a:ext uri="{9D8B030D-6E8A-4147-A177-3AD203B41FA5}">
                      <a16:colId xmlns:a16="http://schemas.microsoft.com/office/drawing/2014/main" val="20006"/>
                    </a:ext>
                  </a:extLst>
                </a:gridCol>
                <a:gridCol w="437725">
                  <a:extLst>
                    <a:ext uri="{9D8B030D-6E8A-4147-A177-3AD203B41FA5}">
                      <a16:colId xmlns:a16="http://schemas.microsoft.com/office/drawing/2014/main" val="20007"/>
                    </a:ext>
                  </a:extLst>
                </a:gridCol>
                <a:gridCol w="437725">
                  <a:extLst>
                    <a:ext uri="{9D8B030D-6E8A-4147-A177-3AD203B41FA5}">
                      <a16:colId xmlns:a16="http://schemas.microsoft.com/office/drawing/2014/main" val="20008"/>
                    </a:ext>
                  </a:extLst>
                </a:gridCol>
                <a:gridCol w="437725">
                  <a:extLst>
                    <a:ext uri="{9D8B030D-6E8A-4147-A177-3AD203B41FA5}">
                      <a16:colId xmlns:a16="http://schemas.microsoft.com/office/drawing/2014/main" val="20009"/>
                    </a:ext>
                  </a:extLst>
                </a:gridCol>
                <a:gridCol w="437725">
                  <a:extLst>
                    <a:ext uri="{9D8B030D-6E8A-4147-A177-3AD203B41FA5}">
                      <a16:colId xmlns:a16="http://schemas.microsoft.com/office/drawing/2014/main" val="20010"/>
                    </a:ext>
                  </a:extLst>
                </a:gridCol>
                <a:gridCol w="437725">
                  <a:extLst>
                    <a:ext uri="{9D8B030D-6E8A-4147-A177-3AD203B41FA5}">
                      <a16:colId xmlns:a16="http://schemas.microsoft.com/office/drawing/2014/main" val="20011"/>
                    </a:ext>
                  </a:extLst>
                </a:gridCol>
                <a:gridCol w="437725">
                  <a:extLst>
                    <a:ext uri="{9D8B030D-6E8A-4147-A177-3AD203B41FA5}">
                      <a16:colId xmlns:a16="http://schemas.microsoft.com/office/drawing/2014/main" val="20012"/>
                    </a:ext>
                  </a:extLst>
                </a:gridCol>
                <a:gridCol w="437725">
                  <a:extLst>
                    <a:ext uri="{9D8B030D-6E8A-4147-A177-3AD203B41FA5}">
                      <a16:colId xmlns:a16="http://schemas.microsoft.com/office/drawing/2014/main" val="20013"/>
                    </a:ext>
                  </a:extLst>
                </a:gridCol>
                <a:gridCol w="437725">
                  <a:extLst>
                    <a:ext uri="{9D8B030D-6E8A-4147-A177-3AD203B41FA5}">
                      <a16:colId xmlns:a16="http://schemas.microsoft.com/office/drawing/2014/main" val="20014"/>
                    </a:ext>
                  </a:extLst>
                </a:gridCol>
                <a:gridCol w="437725">
                  <a:extLst>
                    <a:ext uri="{9D8B030D-6E8A-4147-A177-3AD203B41FA5}">
                      <a16:colId xmlns:a16="http://schemas.microsoft.com/office/drawing/2014/main" val="20015"/>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182" name="Google Shape;182;p18"/>
          <p:cNvSpPr/>
          <p:nvPr/>
        </p:nvSpPr>
        <p:spPr>
          <a:xfrm>
            <a:off x="975316" y="2676023"/>
            <a:ext cx="3866764" cy="523180"/>
          </a:xfrm>
          <a:prstGeom prst="rect">
            <a:avLst/>
          </a:prstGeom>
          <a:noFill/>
          <a:ln>
            <a:noFill/>
          </a:ln>
        </p:spPr>
        <p:txBody>
          <a:bodyPr spcFirstLastPara="1" wrap="square" lIns="91425" tIns="45700" rIns="91425" bIns="45700" anchor="t" anchorCtr="0">
            <a:spAutoFit/>
          </a:bodyPr>
          <a:lstStyle/>
          <a:p>
            <a:pPr>
              <a:buClr>
                <a:schemeClr val="dk2"/>
              </a:buClr>
              <a:buSzPts val="1400"/>
            </a:pPr>
            <a:r>
              <a:rPr lang="en-US">
                <a:solidFill>
                  <a:schemeClr val="dk2"/>
                </a:solidFill>
                <a:latin typeface="Dosis"/>
                <a:ea typeface="Dosis"/>
                <a:cs typeface="Dosis"/>
                <a:sym typeface="Dosis"/>
              </a:rPr>
              <a:t>Start both Query and Target sequence from 0 position. </a:t>
            </a:r>
            <a:endParaRPr/>
          </a:p>
        </p:txBody>
      </p:sp>
    </p:spTree>
    <p:extLst>
      <p:ext uri="{BB962C8B-B14F-4D97-AF65-F5344CB8AC3E}">
        <p14:creationId xmlns:p14="http://schemas.microsoft.com/office/powerpoint/2010/main" val="19177918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805533" y="1369548"/>
            <a:ext cx="7192839" cy="533430"/>
          </a:xfrm>
          <a:prstGeom prst="rect">
            <a:avLst/>
          </a:prstGeom>
          <a:noFill/>
          <a:ln>
            <a:noFill/>
          </a:ln>
        </p:spPr>
        <p:txBody>
          <a:bodyPr spcFirstLastPara="1" wrap="square" lIns="91425" tIns="91425" rIns="91425" bIns="91425" anchor="b" anchorCtr="0">
            <a:noAutofit/>
          </a:bodyPr>
          <a:lstStyle/>
          <a:p>
            <a:pPr>
              <a:buSzPts val="2400"/>
            </a:pPr>
            <a:r>
              <a:rPr lang="en-US"/>
              <a:t>Step 7 : Build Final Table</a:t>
            </a:r>
            <a:endParaRPr/>
          </a:p>
        </p:txBody>
      </p:sp>
      <p:graphicFrame>
        <p:nvGraphicFramePr>
          <p:cNvPr id="188" name="Google Shape;188;p19"/>
          <p:cNvGraphicFramePr/>
          <p:nvPr/>
        </p:nvGraphicFramePr>
        <p:xfrm>
          <a:off x="472962" y="3674022"/>
          <a:ext cx="8460800" cy="1191075"/>
        </p:xfrm>
        <a:graphic>
          <a:graphicData uri="http://schemas.openxmlformats.org/drawingml/2006/table">
            <a:tbl>
              <a:tblPr firstRow="1" bandRow="1">
                <a:noFill/>
              </a:tblPr>
              <a:tblGrid>
                <a:gridCol w="225450">
                  <a:extLst>
                    <a:ext uri="{9D8B030D-6E8A-4147-A177-3AD203B41FA5}">
                      <a16:colId xmlns:a16="http://schemas.microsoft.com/office/drawing/2014/main" val="20000"/>
                    </a:ext>
                  </a:extLst>
                </a:gridCol>
                <a:gridCol w="225450">
                  <a:extLst>
                    <a:ext uri="{9D8B030D-6E8A-4147-A177-3AD203B41FA5}">
                      <a16:colId xmlns:a16="http://schemas.microsoft.com/office/drawing/2014/main" val="20001"/>
                    </a:ext>
                  </a:extLst>
                </a:gridCol>
                <a:gridCol w="225450">
                  <a:extLst>
                    <a:ext uri="{9D8B030D-6E8A-4147-A177-3AD203B41FA5}">
                      <a16:colId xmlns:a16="http://schemas.microsoft.com/office/drawing/2014/main" val="20002"/>
                    </a:ext>
                  </a:extLst>
                </a:gridCol>
                <a:gridCol w="225450">
                  <a:extLst>
                    <a:ext uri="{9D8B030D-6E8A-4147-A177-3AD203B41FA5}">
                      <a16:colId xmlns:a16="http://schemas.microsoft.com/office/drawing/2014/main" val="20003"/>
                    </a:ext>
                  </a:extLst>
                </a:gridCol>
                <a:gridCol w="225450">
                  <a:extLst>
                    <a:ext uri="{9D8B030D-6E8A-4147-A177-3AD203B41FA5}">
                      <a16:colId xmlns:a16="http://schemas.microsoft.com/office/drawing/2014/main" val="20004"/>
                    </a:ext>
                  </a:extLst>
                </a:gridCol>
                <a:gridCol w="22545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46775">
                  <a:extLst>
                    <a:ext uri="{9D8B030D-6E8A-4147-A177-3AD203B41FA5}">
                      <a16:colId xmlns:a16="http://schemas.microsoft.com/office/drawing/2014/main" val="20007"/>
                    </a:ext>
                  </a:extLst>
                </a:gridCol>
                <a:gridCol w="262750">
                  <a:extLst>
                    <a:ext uri="{9D8B030D-6E8A-4147-A177-3AD203B41FA5}">
                      <a16:colId xmlns:a16="http://schemas.microsoft.com/office/drawing/2014/main" val="20008"/>
                    </a:ext>
                  </a:extLst>
                </a:gridCol>
                <a:gridCol w="252250">
                  <a:extLst>
                    <a:ext uri="{9D8B030D-6E8A-4147-A177-3AD203B41FA5}">
                      <a16:colId xmlns:a16="http://schemas.microsoft.com/office/drawing/2014/main" val="20009"/>
                    </a:ext>
                  </a:extLst>
                </a:gridCol>
                <a:gridCol w="388875">
                  <a:extLst>
                    <a:ext uri="{9D8B030D-6E8A-4147-A177-3AD203B41FA5}">
                      <a16:colId xmlns:a16="http://schemas.microsoft.com/office/drawing/2014/main" val="20010"/>
                    </a:ext>
                  </a:extLst>
                </a:gridCol>
                <a:gridCol w="420425">
                  <a:extLst>
                    <a:ext uri="{9D8B030D-6E8A-4147-A177-3AD203B41FA5}">
                      <a16:colId xmlns:a16="http://schemas.microsoft.com/office/drawing/2014/main" val="20011"/>
                    </a:ext>
                  </a:extLst>
                </a:gridCol>
                <a:gridCol w="409900">
                  <a:extLst>
                    <a:ext uri="{9D8B030D-6E8A-4147-A177-3AD203B41FA5}">
                      <a16:colId xmlns:a16="http://schemas.microsoft.com/office/drawing/2014/main" val="20012"/>
                    </a:ext>
                  </a:extLst>
                </a:gridCol>
                <a:gridCol w="381100">
                  <a:extLst>
                    <a:ext uri="{9D8B030D-6E8A-4147-A177-3AD203B41FA5}">
                      <a16:colId xmlns:a16="http://schemas.microsoft.com/office/drawing/2014/main" val="20013"/>
                    </a:ext>
                  </a:extLst>
                </a:gridCol>
                <a:gridCol w="391900">
                  <a:extLst>
                    <a:ext uri="{9D8B030D-6E8A-4147-A177-3AD203B41FA5}">
                      <a16:colId xmlns:a16="http://schemas.microsoft.com/office/drawing/2014/main" val="20014"/>
                    </a:ext>
                  </a:extLst>
                </a:gridCol>
                <a:gridCol w="381575">
                  <a:extLst>
                    <a:ext uri="{9D8B030D-6E8A-4147-A177-3AD203B41FA5}">
                      <a16:colId xmlns:a16="http://schemas.microsoft.com/office/drawing/2014/main" val="20015"/>
                    </a:ext>
                  </a:extLst>
                </a:gridCol>
                <a:gridCol w="391900">
                  <a:extLst>
                    <a:ext uri="{9D8B030D-6E8A-4147-A177-3AD203B41FA5}">
                      <a16:colId xmlns:a16="http://schemas.microsoft.com/office/drawing/2014/main" val="20016"/>
                    </a:ext>
                  </a:extLst>
                </a:gridCol>
                <a:gridCol w="402200">
                  <a:extLst>
                    <a:ext uri="{9D8B030D-6E8A-4147-A177-3AD203B41FA5}">
                      <a16:colId xmlns:a16="http://schemas.microsoft.com/office/drawing/2014/main" val="20017"/>
                    </a:ext>
                  </a:extLst>
                </a:gridCol>
                <a:gridCol w="412525">
                  <a:extLst>
                    <a:ext uri="{9D8B030D-6E8A-4147-A177-3AD203B41FA5}">
                      <a16:colId xmlns:a16="http://schemas.microsoft.com/office/drawing/2014/main" val="20018"/>
                    </a:ext>
                  </a:extLst>
                </a:gridCol>
                <a:gridCol w="391900">
                  <a:extLst>
                    <a:ext uri="{9D8B030D-6E8A-4147-A177-3AD203B41FA5}">
                      <a16:colId xmlns:a16="http://schemas.microsoft.com/office/drawing/2014/main" val="20019"/>
                    </a:ext>
                  </a:extLst>
                </a:gridCol>
                <a:gridCol w="422825">
                  <a:extLst>
                    <a:ext uri="{9D8B030D-6E8A-4147-A177-3AD203B41FA5}">
                      <a16:colId xmlns:a16="http://schemas.microsoft.com/office/drawing/2014/main" val="20020"/>
                    </a:ext>
                  </a:extLst>
                </a:gridCol>
                <a:gridCol w="433150">
                  <a:extLst>
                    <a:ext uri="{9D8B030D-6E8A-4147-A177-3AD203B41FA5}">
                      <a16:colId xmlns:a16="http://schemas.microsoft.com/office/drawing/2014/main" val="20021"/>
                    </a:ext>
                  </a:extLst>
                </a:gridCol>
                <a:gridCol w="1309750">
                  <a:extLst>
                    <a:ext uri="{9D8B030D-6E8A-4147-A177-3AD203B41FA5}">
                      <a16:colId xmlns:a16="http://schemas.microsoft.com/office/drawing/2014/main" val="20022"/>
                    </a:ext>
                  </a:extLst>
                </a:gridCol>
              </a:tblGrid>
              <a:tr h="3224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16</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19</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22</a:t>
                      </a:r>
                      <a:endParaRPr sz="1400" u="none" strike="noStrike" cap="none"/>
                    </a:p>
                  </a:txBody>
                  <a:tcPr marL="91450" marR="91450" marT="45725" marB="45725"/>
                </a:tc>
                <a:extLst>
                  <a:ext uri="{0D108BD9-81ED-4DB2-BD59-A6C34878D82A}">
                    <a16:rowId xmlns:a16="http://schemas.microsoft.com/office/drawing/2014/main" val="10000"/>
                  </a:ext>
                </a:extLst>
              </a:tr>
              <a:tr h="434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J</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T</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r h="4343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G</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U</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E</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O</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F</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I</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solidFill>
                          <a:schemeClr val="lt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a:t>
                      </a:r>
                      <a:endParaRPr sz="1400" u="none" strike="noStrike" cap="none">
                        <a:solidFill>
                          <a:schemeClr val="lt1"/>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189" name="Google Shape;189;p19"/>
          <p:cNvSpPr/>
          <p:nvPr/>
        </p:nvSpPr>
        <p:spPr>
          <a:xfrm>
            <a:off x="2007477" y="3554852"/>
            <a:ext cx="1975945" cy="1429407"/>
          </a:xfrm>
          <a:prstGeom prst="roundRect">
            <a:avLst>
              <a:gd name="adj" fmla="val 16667"/>
            </a:avLst>
          </a:prstGeom>
          <a:solidFill>
            <a:srgbClr val="FFFF00">
              <a:alpha val="24313"/>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dk1"/>
              </a:solidFill>
            </a:endParaRPr>
          </a:p>
        </p:txBody>
      </p:sp>
      <p:sp>
        <p:nvSpPr>
          <p:cNvPr id="190" name="Google Shape;190;p19"/>
          <p:cNvSpPr/>
          <p:nvPr/>
        </p:nvSpPr>
        <p:spPr>
          <a:xfrm>
            <a:off x="669984" y="2396031"/>
            <a:ext cx="8263801" cy="1600398"/>
          </a:xfrm>
          <a:prstGeom prst="rect">
            <a:avLst/>
          </a:prstGeom>
          <a:noFill/>
          <a:ln>
            <a:noFill/>
          </a:ln>
        </p:spPr>
        <p:txBody>
          <a:bodyPr spcFirstLastPara="1" wrap="square" lIns="91425" tIns="45700" rIns="91425" bIns="45700" anchor="t" anchorCtr="0">
            <a:spAutoFit/>
          </a:bodyPr>
          <a:lstStyle/>
          <a:p>
            <a:pPr marL="285750" indent="-285750">
              <a:buClr>
                <a:schemeClr val="dk2"/>
              </a:buClr>
              <a:buSzPts val="1400"/>
              <a:buFont typeface="Arial"/>
              <a:buChar char="•"/>
            </a:pPr>
            <a:r>
              <a:rPr lang="en-US">
                <a:solidFill>
                  <a:schemeClr val="dk2"/>
                </a:solidFill>
                <a:latin typeface="Dosis"/>
                <a:ea typeface="Dosis"/>
                <a:cs typeface="Dosis"/>
                <a:sym typeface="Dosis"/>
              </a:rPr>
              <a:t>Find out the entry number from the offset table, that occurred maximum number of times (Here 7, which occurred </a:t>
            </a:r>
            <a:endParaRPr/>
          </a:p>
          <a:p>
            <a:pPr>
              <a:buClr>
                <a:schemeClr val="dk2"/>
              </a:buClr>
              <a:buSzPts val="1400"/>
            </a:pPr>
            <a:r>
              <a:rPr lang="en-US">
                <a:solidFill>
                  <a:schemeClr val="dk2"/>
                </a:solidFill>
                <a:latin typeface="Dosis"/>
                <a:ea typeface="Dosis"/>
                <a:cs typeface="Dosis"/>
                <a:sym typeface="Dosis"/>
              </a:rPr>
              <a:t>6 times). </a:t>
            </a:r>
            <a:endParaRPr/>
          </a:p>
          <a:p>
            <a:pPr marL="285750" indent="-285750">
              <a:buClr>
                <a:schemeClr val="dk2"/>
              </a:buClr>
              <a:buSzPts val="1400"/>
              <a:buFont typeface="Arial"/>
              <a:buChar char="•"/>
            </a:pPr>
            <a:r>
              <a:rPr lang="en-US">
                <a:solidFill>
                  <a:schemeClr val="dk2"/>
                </a:solidFill>
                <a:latin typeface="Dosis"/>
                <a:ea typeface="Dosis"/>
                <a:cs typeface="Dosis"/>
                <a:sym typeface="Dosis"/>
              </a:rPr>
              <a:t>After that, add that entry number with the previous starting position of target sequence to get the new starting </a:t>
            </a:r>
            <a:endParaRPr/>
          </a:p>
          <a:p>
            <a:pPr>
              <a:buClr>
                <a:schemeClr val="dk2"/>
              </a:buClr>
              <a:buSzPts val="1400"/>
            </a:pPr>
            <a:r>
              <a:rPr lang="en-US">
                <a:solidFill>
                  <a:schemeClr val="dk2"/>
                </a:solidFill>
                <a:latin typeface="Dosis"/>
                <a:ea typeface="Dosis"/>
                <a:cs typeface="Dosis"/>
                <a:sym typeface="Dosis"/>
              </a:rPr>
              <a:t>Position of Target Sequence (Previous starting position = 0, Then new starting position of target seq becomes 0 + 7 = 7).</a:t>
            </a:r>
            <a:endParaRPr/>
          </a:p>
        </p:txBody>
      </p:sp>
    </p:spTree>
    <p:extLst>
      <p:ext uri="{BB962C8B-B14F-4D97-AF65-F5344CB8AC3E}">
        <p14:creationId xmlns:p14="http://schemas.microsoft.com/office/powerpoint/2010/main" val="28878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500"/>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0" descr="https://tse2.mm.bing.net/th?id=OIP.Rav_o-5gYdLNBNKE4Dd0uQHaEZ&amp;pid=Api&amp;P=0&amp;w=312&amp;h=186"/>
          <p:cNvPicPr preferRelativeResize="0"/>
          <p:nvPr/>
        </p:nvPicPr>
        <p:blipFill rotWithShape="1">
          <a:blip r:embed="rId3">
            <a:alphaModFix/>
          </a:blip>
          <a:srcRect/>
          <a:stretch/>
        </p:blipFill>
        <p:spPr>
          <a:xfrm>
            <a:off x="659009" y="857250"/>
            <a:ext cx="8782942" cy="5207837"/>
          </a:xfrm>
          <a:prstGeom prst="rect">
            <a:avLst/>
          </a:prstGeom>
          <a:noFill/>
          <a:ln>
            <a:noFill/>
          </a:ln>
        </p:spPr>
      </p:pic>
    </p:spTree>
    <p:extLst>
      <p:ext uri="{BB962C8B-B14F-4D97-AF65-F5344CB8AC3E}">
        <p14:creationId xmlns:p14="http://schemas.microsoft.com/office/powerpoint/2010/main" val="138280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948266" y="1941688"/>
            <a:ext cx="7642578" cy="1365956"/>
          </a:xfrm>
          <a:prstGeom prst="rect">
            <a:avLst/>
          </a:prstGeom>
          <a:solidFill>
            <a:srgbClr val="00B050"/>
          </a:solidFill>
          <a:ln>
            <a:noFill/>
          </a:ln>
        </p:spPr>
        <p:txBody>
          <a:bodyPr spcFirstLastPara="1" wrap="square" lIns="91425" tIns="91425" rIns="91425" bIns="91425" anchor="b" anchorCtr="0">
            <a:noAutofit/>
          </a:bodyPr>
          <a:lstStyle/>
          <a:p>
            <a:pPr marL="457200">
              <a:lnSpc>
                <a:spcPct val="115000"/>
              </a:lnSpc>
              <a:buSzPts val="4800"/>
            </a:pPr>
            <a:r>
              <a:rPr lang="en-US" dirty="0">
                <a:solidFill>
                  <a:schemeClr val="lt1"/>
                </a:solidFill>
                <a:latin typeface="Average Sans"/>
                <a:ea typeface="Average Sans"/>
                <a:cs typeface="Average Sans"/>
                <a:sym typeface="Average Sans"/>
              </a:rPr>
              <a:t>Applications of Computational Chemistry</a:t>
            </a:r>
            <a:endParaRPr dirty="0">
              <a:solidFill>
                <a:schemeClr val="lt1"/>
              </a:solidFill>
            </a:endParaRPr>
          </a:p>
        </p:txBody>
      </p:sp>
      <p:sp>
        <p:nvSpPr>
          <p:cNvPr id="118" name="Google Shape;118;p13"/>
          <p:cNvSpPr txBox="1">
            <a:spLocks noGrp="1"/>
          </p:cNvSpPr>
          <p:nvPr>
            <p:ph type="body" idx="1"/>
          </p:nvPr>
        </p:nvSpPr>
        <p:spPr>
          <a:xfrm>
            <a:off x="1083733" y="4192413"/>
            <a:ext cx="7941042" cy="1045631"/>
          </a:xfrm>
          <a:prstGeom prst="rect">
            <a:avLst/>
          </a:prstGeom>
          <a:solidFill>
            <a:schemeClr val="bg2"/>
          </a:solidFill>
          <a:ln>
            <a:noFill/>
          </a:ln>
        </p:spPr>
        <p:txBody>
          <a:bodyPr spcFirstLastPara="1" wrap="square" lIns="91425" tIns="91425" rIns="91425" bIns="91425" anchor="ctr" anchorCtr="0">
            <a:noAutofit/>
          </a:bodyPr>
          <a:lstStyle/>
          <a:p>
            <a:pPr marL="0" indent="0">
              <a:lnSpc>
                <a:spcPct val="100000"/>
              </a:lnSpc>
              <a:buNone/>
            </a:pPr>
            <a:r>
              <a:rPr lang="en-US" sz="1400" u="sng">
                <a:solidFill>
                  <a:schemeClr val="hlink"/>
                </a:solidFill>
                <a:hlinkClick r:id="rId3"/>
              </a:rPr>
              <a:t>https://en.wikipedia.org/wiki/Computational_chemistry</a:t>
            </a:r>
            <a:endParaRPr sz="1400"/>
          </a:p>
        </p:txBody>
      </p:sp>
    </p:spTree>
    <p:extLst>
      <p:ext uri="{BB962C8B-B14F-4D97-AF65-F5344CB8AC3E}">
        <p14:creationId xmlns:p14="http://schemas.microsoft.com/office/powerpoint/2010/main" val="187798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body" idx="1"/>
          </p:nvPr>
        </p:nvSpPr>
        <p:spPr>
          <a:xfrm>
            <a:off x="777217" y="1271744"/>
            <a:ext cx="7436400" cy="3789000"/>
          </a:xfrm>
          <a:prstGeom prst="rect">
            <a:avLst/>
          </a:prstGeom>
          <a:noFill/>
          <a:ln>
            <a:noFill/>
          </a:ln>
        </p:spPr>
        <p:txBody>
          <a:bodyPr spcFirstLastPara="1" wrap="square" lIns="91425" tIns="91425" rIns="91425" bIns="91425" anchor="t" anchorCtr="0">
            <a:noAutofit/>
          </a:bodyPr>
          <a:lstStyle/>
          <a:p>
            <a:pPr algn="just">
              <a:spcBef>
                <a:spcPts val="1200"/>
              </a:spcBef>
              <a:buFont typeface="Arial"/>
              <a:buChar char="●"/>
            </a:pPr>
            <a:r>
              <a:rPr lang="en-US" dirty="0">
                <a:latin typeface="Arial"/>
                <a:ea typeface="Arial"/>
                <a:cs typeface="Arial"/>
                <a:sym typeface="Arial"/>
              </a:rPr>
              <a:t>Computational studies, used to find a starting point for a laboratory synthesis, or to assist in understanding experimental data, such as the position and source of spectroscopic peaks.</a:t>
            </a:r>
            <a:endParaRPr dirty="0">
              <a:latin typeface="Arial"/>
              <a:ea typeface="Arial"/>
              <a:cs typeface="Arial"/>
              <a:sym typeface="Arial"/>
            </a:endParaRPr>
          </a:p>
          <a:p>
            <a:pPr algn="just">
              <a:buFont typeface="Arial"/>
              <a:buChar char="●"/>
            </a:pPr>
            <a:r>
              <a:rPr lang="en-US" dirty="0">
                <a:latin typeface="Arial"/>
                <a:ea typeface="Arial"/>
                <a:cs typeface="Arial"/>
                <a:sym typeface="Arial"/>
              </a:rPr>
              <a:t>Computational studies, used to predict the possibility of so far entirely unknown molecules or to explore reaction mechanisms not readily studied via experiments.</a:t>
            </a:r>
            <a:endParaRPr dirty="0"/>
          </a:p>
          <a:p>
            <a:pPr marL="596900" lvl="1" indent="0" algn="just">
              <a:buSzPts val="1400"/>
              <a:buNone/>
            </a:pPr>
            <a:r>
              <a:rPr lang="en-US" sz="1400" dirty="0">
                <a:latin typeface="Arial"/>
                <a:ea typeface="Arial"/>
                <a:cs typeface="Arial"/>
                <a:sym typeface="Arial"/>
              </a:rPr>
              <a:t>Thus, computational chemistry can assist the experimental chemist or it can challenge the experimental chemist to find entirely new chemical objects.</a:t>
            </a:r>
            <a:endParaRPr dirty="0"/>
          </a:p>
          <a:p>
            <a:pPr algn="just">
              <a:buFont typeface="Arial"/>
              <a:buChar char="●"/>
            </a:pPr>
            <a:r>
              <a:rPr lang="en-US" dirty="0">
                <a:latin typeface="Arial"/>
                <a:ea typeface="Arial"/>
                <a:cs typeface="Arial"/>
                <a:sym typeface="Arial"/>
              </a:rPr>
              <a:t>The prediction of the molecular structure of molecules by the use of the simulation of forces, or more accurate quantum chemical methods, to find stationary points on the energy surface as the position of the </a:t>
            </a:r>
            <a:r>
              <a:rPr lang="en-US" dirty="0">
                <a:latin typeface="Arial"/>
                <a:ea typeface="Arial"/>
                <a:cs typeface="Arial"/>
                <a:sym typeface="Arial"/>
              </a:rPr>
              <a:t>nuclear</a:t>
            </a:r>
            <a:r>
              <a:rPr lang="en-US" dirty="0">
                <a:latin typeface="Arial"/>
                <a:ea typeface="Arial"/>
                <a:cs typeface="Arial"/>
                <a:sym typeface="Arial"/>
              </a:rPr>
              <a:t> is varied.</a:t>
            </a:r>
            <a:endParaRPr dirty="0"/>
          </a:p>
          <a:p>
            <a:pPr algn="just">
              <a:buFont typeface="Arial"/>
              <a:buChar char="●"/>
            </a:pPr>
            <a:r>
              <a:rPr lang="en-US" dirty="0">
                <a:latin typeface="Arial"/>
                <a:ea typeface="Arial"/>
                <a:cs typeface="Arial"/>
                <a:sym typeface="Arial"/>
              </a:rPr>
              <a:t>Computational approaches to help in the efficient synthesis of compounds.</a:t>
            </a:r>
            <a:endParaRPr dirty="0"/>
          </a:p>
          <a:p>
            <a:pPr algn="just">
              <a:buFont typeface="Arial"/>
              <a:buChar char="●"/>
            </a:pPr>
            <a:r>
              <a:rPr lang="en-US" dirty="0">
                <a:latin typeface="Arial"/>
                <a:ea typeface="Arial"/>
                <a:cs typeface="Arial"/>
                <a:sym typeface="Arial"/>
              </a:rPr>
              <a:t>Computational approaches to design molecules that interact in specific ways with other molecules(e.g. Drug design and catalysis)</a:t>
            </a:r>
            <a:endParaRPr sz="1100" dirty="0">
              <a:latin typeface="Arial"/>
              <a:ea typeface="Arial"/>
              <a:cs typeface="Arial"/>
              <a:sym typeface="Arial"/>
            </a:endParaRPr>
          </a:p>
          <a:p>
            <a:pPr marL="0" indent="0" algn="just">
              <a:lnSpc>
                <a:spcPct val="100000"/>
              </a:lnSpc>
              <a:spcBef>
                <a:spcPts val="1200"/>
              </a:spcBef>
              <a:buSzPts val="2000"/>
              <a:buNone/>
            </a:pPr>
            <a:endParaRPr dirty="0"/>
          </a:p>
        </p:txBody>
      </p:sp>
      <p:pic>
        <p:nvPicPr>
          <p:cNvPr id="124" name="Google Shape;124;p14"/>
          <p:cNvPicPr preferRelativeResize="0"/>
          <p:nvPr/>
        </p:nvPicPr>
        <p:blipFill rotWithShape="1">
          <a:blip r:embed="rId3">
            <a:alphaModFix/>
          </a:blip>
          <a:srcRect/>
          <a:stretch/>
        </p:blipFill>
        <p:spPr>
          <a:xfrm>
            <a:off x="4495417" y="5120510"/>
            <a:ext cx="2587865" cy="1344500"/>
          </a:xfrm>
          <a:prstGeom prst="rect">
            <a:avLst/>
          </a:prstGeom>
          <a:noFill/>
          <a:ln>
            <a:noFill/>
          </a:ln>
        </p:spPr>
      </p:pic>
    </p:spTree>
    <p:extLst>
      <p:ext uri="{BB962C8B-B14F-4D97-AF65-F5344CB8AC3E}">
        <p14:creationId xmlns:p14="http://schemas.microsoft.com/office/powerpoint/2010/main" val="64086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p:nvPr/>
        </p:nvSpPr>
        <p:spPr>
          <a:xfrm>
            <a:off x="827275" y="1936300"/>
            <a:ext cx="13086000" cy="1108200"/>
          </a:xfrm>
          <a:prstGeom prst="rect">
            <a:avLst/>
          </a:prstGeom>
          <a:noFill/>
          <a:ln>
            <a:noFill/>
          </a:ln>
        </p:spPr>
        <p:txBody>
          <a:bodyPr spcFirstLastPara="1" wrap="square" lIns="91425" tIns="91425" rIns="91425" bIns="91425" anchor="t" anchorCtr="0">
            <a:spAutoFit/>
          </a:bodyPr>
          <a:lstStyle/>
          <a:p>
            <a:pPr>
              <a:buSzPts val="1400"/>
            </a:pPr>
            <a:endParaRPr/>
          </a:p>
          <a:p>
            <a:pPr>
              <a:buSzPts val="1800"/>
            </a:pPr>
            <a:r>
              <a:rPr lang="en-US" sz="1800"/>
              <a:t>Watch:</a:t>
            </a:r>
            <a:endParaRPr sz="1800"/>
          </a:p>
          <a:p>
            <a:pPr>
              <a:buSzPts val="1400"/>
            </a:pPr>
            <a:endParaRPr/>
          </a:p>
          <a:p>
            <a:pPr>
              <a:buSzPts val="1400"/>
            </a:pPr>
            <a:r>
              <a:rPr lang="en-US"/>
              <a:t>https://www.youtube.com/watch?v=MA9pnR6VvBw</a:t>
            </a:r>
            <a:endParaRPr/>
          </a:p>
        </p:txBody>
      </p:sp>
    </p:spTree>
    <p:extLst>
      <p:ext uri="{BB962C8B-B14F-4D97-AF65-F5344CB8AC3E}">
        <p14:creationId xmlns:p14="http://schemas.microsoft.com/office/powerpoint/2010/main" val="211635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txBox="1">
            <a:spLocks noGrp="1"/>
          </p:cNvSpPr>
          <p:nvPr>
            <p:ph type="title"/>
          </p:nvPr>
        </p:nvSpPr>
        <p:spPr>
          <a:xfrm>
            <a:off x="301752" y="228600"/>
            <a:ext cx="8534400" cy="758952"/>
          </a:xfrm>
          <a:prstGeom prst="rect">
            <a:avLst/>
          </a:prstGeom>
          <a:solidFill>
            <a:schemeClr val="lt1"/>
          </a:solid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a:t>Lecture Outline</a:t>
            </a:r>
            <a:endParaRPr/>
          </a:p>
        </p:txBody>
      </p:sp>
      <p:sp>
        <p:nvSpPr>
          <p:cNvPr id="80" name="Google Shape;80;p2"/>
          <p:cNvSpPr txBox="1">
            <a:spLocks noGrp="1"/>
          </p:cNvSpPr>
          <p:nvPr>
            <p:ph type="body" idx="1"/>
          </p:nvPr>
        </p:nvSpPr>
        <p:spPr>
          <a:xfrm>
            <a:off x="301752" y="1527048"/>
            <a:ext cx="8503800" cy="4572000"/>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Introduction</a:t>
            </a:r>
            <a:endParaRPr/>
          </a:p>
          <a:p>
            <a:pPr marL="274320" lvl="0" indent="-274320" algn="l" rtl="0">
              <a:spcBef>
                <a:spcPts val="540"/>
              </a:spcBef>
              <a:spcAft>
                <a:spcPts val="0"/>
              </a:spcAft>
              <a:buSzPts val="2295"/>
              <a:buChar char="●"/>
            </a:pPr>
            <a:r>
              <a:rPr lang="en-US"/>
              <a:t>Computer for Chemistry</a:t>
            </a:r>
            <a:endParaRPr/>
          </a:p>
          <a:p>
            <a:pPr marL="274320" lvl="0" indent="-274320" algn="l" rtl="0">
              <a:spcBef>
                <a:spcPts val="540"/>
              </a:spcBef>
              <a:spcAft>
                <a:spcPts val="0"/>
              </a:spcAft>
              <a:buSzPts val="2295"/>
              <a:buChar char="●"/>
            </a:pPr>
            <a:r>
              <a:rPr lang="en-US"/>
              <a:t>Computer for Biology</a:t>
            </a:r>
            <a:endParaRPr/>
          </a:p>
          <a:p>
            <a:pPr marL="274320" lvl="0" indent="-274320" algn="l" rtl="0">
              <a:spcBef>
                <a:spcPts val="540"/>
              </a:spcBef>
              <a:spcAft>
                <a:spcPts val="0"/>
              </a:spcAft>
              <a:buSzPts val="2295"/>
              <a:buChar char="●"/>
            </a:pPr>
            <a:r>
              <a:rPr lang="en-US"/>
              <a:t>Future scopes </a:t>
            </a:r>
            <a:endParaRPr/>
          </a:p>
          <a:p>
            <a:pPr marL="274320" lvl="0" indent="-128587" algn="l" rtl="0">
              <a:spcBef>
                <a:spcPts val="540"/>
              </a:spcBef>
              <a:spcAft>
                <a:spcPts val="1200"/>
              </a:spcAft>
              <a:buSzPts val="2295"/>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3" descr="https://getfullyfunded.com/wp-content/uploads/2017/08/AdobeStock_159229138.jpeg"/>
          <p:cNvPicPr preferRelativeResize="0"/>
          <p:nvPr/>
        </p:nvPicPr>
        <p:blipFill rotWithShape="1">
          <a:blip r:embed="rId3">
            <a:alphaModFix/>
          </a:blip>
          <a:srcRect/>
          <a:stretch/>
        </p:blipFill>
        <p:spPr>
          <a:xfrm>
            <a:off x="2075379" y="1567230"/>
            <a:ext cx="5476126" cy="3650751"/>
          </a:xfrm>
          <a:prstGeom prst="rect">
            <a:avLst/>
          </a:prstGeom>
          <a:noFill/>
          <a:ln>
            <a:noFill/>
          </a:ln>
        </p:spPr>
      </p:pic>
    </p:spTree>
    <p:extLst>
      <p:ext uri="{BB962C8B-B14F-4D97-AF65-F5344CB8AC3E}">
        <p14:creationId xmlns:p14="http://schemas.microsoft.com/office/powerpoint/2010/main" val="22776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
          <p:cNvSpPr txBox="1">
            <a:spLocks noGrp="1"/>
          </p:cNvSpPr>
          <p:nvPr>
            <p:ph type="ctrTitle"/>
          </p:nvPr>
        </p:nvSpPr>
        <p:spPr>
          <a:xfrm>
            <a:off x="824000" y="2471063"/>
            <a:ext cx="6344444" cy="1872900"/>
          </a:xfrm>
          <a:prstGeom prst="rect">
            <a:avLst/>
          </a:prstGeom>
          <a:noFill/>
          <a:ln>
            <a:noFill/>
          </a:ln>
        </p:spPr>
        <p:txBody>
          <a:bodyPr spcFirstLastPara="1" wrap="square" lIns="68569" tIns="34275" rIns="68569" bIns="34275" anchor="b" anchorCtr="0">
            <a:normAutofit/>
          </a:bodyPr>
          <a:lstStyle/>
          <a:p>
            <a:pPr>
              <a:lnSpc>
                <a:spcPct val="90000"/>
              </a:lnSpc>
              <a:buSzPct val="125000"/>
            </a:pPr>
            <a:r>
              <a:rPr lang="en-US"/>
              <a:t>Importance of Computer in Chemical Industries</a:t>
            </a:r>
            <a:endParaRPr/>
          </a:p>
        </p:txBody>
      </p:sp>
    </p:spTree>
    <p:extLst>
      <p:ext uri="{BB962C8B-B14F-4D97-AF65-F5344CB8AC3E}">
        <p14:creationId xmlns:p14="http://schemas.microsoft.com/office/powerpoint/2010/main" val="1577325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
          <p:cNvSpPr txBox="1">
            <a:spLocks noGrp="1"/>
          </p:cNvSpPr>
          <p:nvPr>
            <p:ph type="title"/>
          </p:nvPr>
        </p:nvSpPr>
        <p:spPr>
          <a:xfrm>
            <a:off x="628650" y="1131094"/>
            <a:ext cx="7886700" cy="994172"/>
          </a:xfrm>
          <a:prstGeom prst="rect">
            <a:avLst/>
          </a:prstGeom>
          <a:solidFill>
            <a:schemeClr val="accent3">
              <a:lumMod val="60000"/>
              <a:lumOff val="40000"/>
            </a:schemeClr>
          </a:solidFill>
          <a:ln>
            <a:noFill/>
          </a:ln>
        </p:spPr>
        <p:txBody>
          <a:bodyPr spcFirstLastPara="1" wrap="square" lIns="68569" tIns="34275" rIns="68569" bIns="34275" anchor="ctr" anchorCtr="0">
            <a:normAutofit/>
          </a:bodyPr>
          <a:lstStyle/>
          <a:p>
            <a:pPr algn="l">
              <a:lnSpc>
                <a:spcPct val="90000"/>
              </a:lnSpc>
              <a:buClr>
                <a:schemeClr val="dk1"/>
              </a:buClr>
              <a:buSzPts val="4400"/>
            </a:pPr>
            <a:r>
              <a:rPr lang="en-US" dirty="0"/>
              <a:t>Area Covered</a:t>
            </a:r>
            <a:endParaRPr dirty="0"/>
          </a:p>
        </p:txBody>
      </p:sp>
      <p:sp>
        <p:nvSpPr>
          <p:cNvPr id="289" name="Google Shape;289;p2"/>
          <p:cNvSpPr txBox="1">
            <a:spLocks noGrp="1"/>
          </p:cNvSpPr>
          <p:nvPr>
            <p:ph type="body" idx="1"/>
          </p:nvPr>
        </p:nvSpPr>
        <p:spPr>
          <a:xfrm>
            <a:off x="363956" y="2262244"/>
            <a:ext cx="7886700" cy="3263400"/>
          </a:xfrm>
          <a:prstGeom prst="rect">
            <a:avLst/>
          </a:prstGeom>
          <a:solidFill>
            <a:srgbClr val="00B050"/>
          </a:solidFill>
          <a:ln>
            <a:noFill/>
          </a:ln>
        </p:spPr>
        <p:txBody>
          <a:bodyPr spcFirstLastPara="1" wrap="square" lIns="68569" tIns="34275" rIns="68569" bIns="34275" anchor="t" anchorCtr="0">
            <a:normAutofit/>
          </a:bodyPr>
          <a:lstStyle/>
          <a:p>
            <a:pPr marL="171450" indent="-171450">
              <a:lnSpc>
                <a:spcPct val="90000"/>
              </a:lnSpc>
              <a:spcBef>
                <a:spcPts val="0"/>
              </a:spcBef>
              <a:buSzPts val="2800"/>
            </a:pPr>
            <a:r>
              <a:rPr lang="en-US" dirty="0"/>
              <a:t>Uses of Computer in chemical industries</a:t>
            </a:r>
            <a:endParaRPr dirty="0"/>
          </a:p>
          <a:p>
            <a:pPr marL="171450" indent="-171450">
              <a:lnSpc>
                <a:spcPct val="90000"/>
              </a:lnSpc>
              <a:spcBef>
                <a:spcPts val="750"/>
              </a:spcBef>
              <a:buSzPts val="2800"/>
            </a:pPr>
            <a:r>
              <a:rPr lang="en-US" dirty="0"/>
              <a:t>● DCS (distributed control system)</a:t>
            </a:r>
            <a:endParaRPr dirty="0"/>
          </a:p>
          <a:p>
            <a:pPr marL="514350" lvl="1" indent="-171450">
              <a:lnSpc>
                <a:spcPct val="90000"/>
              </a:lnSpc>
              <a:spcBef>
                <a:spcPts val="375"/>
              </a:spcBef>
              <a:buSzPts val="2400"/>
            </a:pPr>
            <a:r>
              <a:rPr lang="en-US" dirty="0"/>
              <a:t>Fertilizer</a:t>
            </a:r>
            <a:endParaRPr dirty="0"/>
          </a:p>
          <a:p>
            <a:pPr marL="514350" lvl="1" indent="-171450">
              <a:lnSpc>
                <a:spcPct val="90000"/>
              </a:lnSpc>
              <a:spcBef>
                <a:spcPts val="375"/>
              </a:spcBef>
              <a:buSzPts val="2400"/>
            </a:pPr>
            <a:r>
              <a:rPr lang="en-US" dirty="0"/>
              <a:t>Water Treatment</a:t>
            </a:r>
            <a:endParaRPr dirty="0"/>
          </a:p>
          <a:p>
            <a:pPr marL="514350" lvl="1" indent="-171450">
              <a:lnSpc>
                <a:spcPct val="90000"/>
              </a:lnSpc>
              <a:spcBef>
                <a:spcPts val="375"/>
              </a:spcBef>
              <a:buSzPts val="2400"/>
            </a:pPr>
            <a:r>
              <a:rPr lang="en-US" dirty="0"/>
              <a:t>Chemical Plant</a:t>
            </a:r>
            <a:endParaRPr dirty="0"/>
          </a:p>
          <a:p>
            <a:pPr marL="171450" indent="-171450">
              <a:lnSpc>
                <a:spcPct val="90000"/>
              </a:lnSpc>
              <a:spcBef>
                <a:spcPts val="750"/>
              </a:spcBef>
              <a:spcAft>
                <a:spcPts val="1200"/>
              </a:spcAft>
              <a:buSzPts val="2800"/>
            </a:pPr>
            <a:r>
              <a:rPr lang="en-US" dirty="0"/>
              <a:t>● Chromatography</a:t>
            </a:r>
            <a:endParaRPr dirty="0"/>
          </a:p>
        </p:txBody>
      </p:sp>
    </p:spTree>
    <p:extLst>
      <p:ext uri="{BB962C8B-B14F-4D97-AF65-F5344CB8AC3E}">
        <p14:creationId xmlns:p14="http://schemas.microsoft.com/office/powerpoint/2010/main" val="305607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fontScale="90000"/>
          </a:bodyPr>
          <a:lstStyle/>
          <a:p>
            <a:pPr algn="l">
              <a:lnSpc>
                <a:spcPct val="90000"/>
              </a:lnSpc>
              <a:buClr>
                <a:schemeClr val="dk1"/>
              </a:buClr>
              <a:buSzPct val="118918"/>
            </a:pPr>
            <a:r>
              <a:rPr lang="en-US"/>
              <a:t>Importance of Computer in chemical industries</a:t>
            </a:r>
            <a:br>
              <a:rPr lang="en-US"/>
            </a:br>
            <a:endParaRPr/>
          </a:p>
        </p:txBody>
      </p:sp>
      <p:sp>
        <p:nvSpPr>
          <p:cNvPr id="295" name="Google Shape;295;p3"/>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342900" indent="-304800">
              <a:spcBef>
                <a:spcPts val="0"/>
              </a:spcBef>
              <a:buClr>
                <a:srgbClr val="1C1D1E"/>
              </a:buClr>
              <a:buSzPts val="2800"/>
            </a:pPr>
            <a:endParaRPr/>
          </a:p>
          <a:p>
            <a:pPr marL="171450" indent="-171450">
              <a:lnSpc>
                <a:spcPct val="90000"/>
              </a:lnSpc>
              <a:spcBef>
                <a:spcPts val="1200"/>
              </a:spcBef>
              <a:spcAft>
                <a:spcPts val="1200"/>
              </a:spcAft>
              <a:buClr>
                <a:srgbClr val="1C1D1E"/>
              </a:buClr>
              <a:buSzPts val="2800"/>
            </a:pPr>
            <a:r>
              <a:rPr lang="en-US" b="0" i="0">
                <a:solidFill>
                  <a:srgbClr val="1C1D1E"/>
                </a:solidFill>
                <a:latin typeface="Open Sans"/>
                <a:ea typeface="Open Sans"/>
                <a:cs typeface="Open Sans"/>
                <a:sym typeface="Open Sans"/>
              </a:rPr>
              <a:t>Computer-Aided Chemical Engineering is being done since 1950s to the present state in which virtually all chemical engineering is computer-aided. Computer-aids are used at every stage from deciding what chemical species to make, through the conceptual design of the processes, the detailed design, the on-line control, optimization and up to the decommissioning. Computer-aids are important for assessing and minimizing environmental impacts and hazards.</a:t>
            </a:r>
            <a:endParaRPr/>
          </a:p>
        </p:txBody>
      </p:sp>
    </p:spTree>
    <p:extLst>
      <p:ext uri="{BB962C8B-B14F-4D97-AF65-F5344CB8AC3E}">
        <p14:creationId xmlns:p14="http://schemas.microsoft.com/office/powerpoint/2010/main" val="349001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buClr>
                <a:schemeClr val="dk1"/>
              </a:buClr>
              <a:buSzPts val="4400"/>
            </a:pPr>
            <a:endParaRPr/>
          </a:p>
        </p:txBody>
      </p:sp>
      <p:sp>
        <p:nvSpPr>
          <p:cNvPr id="301" name="Google Shape;301;p4"/>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SzPts val="2800"/>
            </a:pPr>
            <a:r>
              <a:rPr lang="en-US"/>
              <a:t>There are several areas where Computerized systems are being used in Chemical Industries. Some of them are: </a:t>
            </a:r>
            <a:endParaRPr/>
          </a:p>
          <a:p>
            <a:pPr marL="171450" indent="-171450">
              <a:lnSpc>
                <a:spcPct val="90000"/>
              </a:lnSpc>
              <a:spcBef>
                <a:spcPts val="750"/>
              </a:spcBef>
              <a:buSzPts val="2800"/>
            </a:pPr>
            <a:r>
              <a:rPr lang="en-US"/>
              <a:t>DCS (distributed control system)</a:t>
            </a:r>
            <a:endParaRPr/>
          </a:p>
          <a:p>
            <a:pPr marL="514350" lvl="1" indent="-171450">
              <a:lnSpc>
                <a:spcPct val="90000"/>
              </a:lnSpc>
              <a:spcBef>
                <a:spcPts val="375"/>
              </a:spcBef>
              <a:buSzPts val="2400"/>
            </a:pPr>
            <a:r>
              <a:rPr lang="en-US"/>
              <a:t>○ Fertilizer</a:t>
            </a:r>
            <a:endParaRPr/>
          </a:p>
          <a:p>
            <a:pPr marL="514350" lvl="1" indent="-171450">
              <a:lnSpc>
                <a:spcPct val="90000"/>
              </a:lnSpc>
              <a:spcBef>
                <a:spcPts val="375"/>
              </a:spcBef>
              <a:buSzPts val="2400"/>
            </a:pPr>
            <a:r>
              <a:rPr lang="en-US"/>
              <a:t>○ Water Treatment</a:t>
            </a:r>
            <a:endParaRPr/>
          </a:p>
          <a:p>
            <a:pPr marL="514350" lvl="1" indent="-171450">
              <a:lnSpc>
                <a:spcPct val="90000"/>
              </a:lnSpc>
              <a:spcBef>
                <a:spcPts val="375"/>
              </a:spcBef>
              <a:buSzPts val="2400"/>
            </a:pPr>
            <a:r>
              <a:rPr lang="en-US"/>
              <a:t>○ Chemical Plant</a:t>
            </a:r>
            <a:endParaRPr/>
          </a:p>
          <a:p>
            <a:pPr marL="514350" indent="0">
              <a:lnSpc>
                <a:spcPct val="90000"/>
              </a:lnSpc>
              <a:spcBef>
                <a:spcPts val="375"/>
              </a:spcBef>
              <a:buSzPts val="1800"/>
              <a:buNone/>
            </a:pPr>
            <a:endParaRPr/>
          </a:p>
          <a:p>
            <a:pPr marL="171450" indent="0">
              <a:lnSpc>
                <a:spcPct val="90000"/>
              </a:lnSpc>
              <a:spcBef>
                <a:spcPts val="750"/>
              </a:spcBef>
              <a:spcAft>
                <a:spcPts val="1200"/>
              </a:spcAft>
              <a:buSzPts val="1800"/>
              <a:buNone/>
            </a:pPr>
            <a:r>
              <a:rPr lang="en-US"/>
              <a:t>Some others areas are :</a:t>
            </a:r>
            <a:endParaRPr/>
          </a:p>
        </p:txBody>
      </p:sp>
    </p:spTree>
    <p:extLst>
      <p:ext uri="{BB962C8B-B14F-4D97-AF65-F5344CB8AC3E}">
        <p14:creationId xmlns:p14="http://schemas.microsoft.com/office/powerpoint/2010/main" val="319696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f5220ef17_0_14"/>
          <p:cNvSpPr txBox="1">
            <a:spLocks noGrp="1"/>
          </p:cNvSpPr>
          <p:nvPr>
            <p:ph type="body" idx="1"/>
          </p:nvPr>
        </p:nvSpPr>
        <p:spPr>
          <a:xfrm>
            <a:off x="628650" y="1282650"/>
            <a:ext cx="7886700" cy="4614750"/>
          </a:xfrm>
          <a:prstGeom prst="rect">
            <a:avLst/>
          </a:prstGeom>
          <a:noFill/>
          <a:ln>
            <a:noFill/>
          </a:ln>
        </p:spPr>
        <p:txBody>
          <a:bodyPr spcFirstLastPara="1" wrap="square" lIns="68569" tIns="34275" rIns="68569" bIns="34275" anchor="t" anchorCtr="0">
            <a:noAutofit/>
          </a:bodyPr>
          <a:lstStyle/>
          <a:p>
            <a:pPr marL="342900" indent="-267926">
              <a:spcBef>
                <a:spcPts val="900"/>
              </a:spcBef>
              <a:buSzPts val="2026"/>
            </a:pPr>
            <a:r>
              <a:rPr lang="en-US" sz="1519">
                <a:latin typeface="Arial"/>
                <a:ea typeface="Arial"/>
                <a:cs typeface="Arial"/>
                <a:sym typeface="Arial"/>
              </a:rPr>
              <a:t>Chemical plants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Petrochemical (oil) and refineries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Pulp and paper mills </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Boiler controls and power plant systems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Nuclear power plants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Environmental control systems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Water management systems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Water treatment plants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Sewage treatment plants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Food and food processing</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Agrochemical and fertilizer</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Metal and mines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Automobile manufacturing</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Metallurgical process plants</a:t>
            </a:r>
            <a:endParaRPr sz="1744">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Pharmaceutical manufacturing</a:t>
            </a:r>
            <a:endParaRPr sz="166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Sugar refining plants</a:t>
            </a:r>
            <a:endParaRPr sz="1519">
              <a:latin typeface="Arial"/>
              <a:ea typeface="Arial"/>
              <a:cs typeface="Arial"/>
              <a:sym typeface="Arial"/>
            </a:endParaRPr>
          </a:p>
          <a:p>
            <a:pPr marL="342900" indent="-267926">
              <a:spcBef>
                <a:spcPts val="0"/>
              </a:spcBef>
              <a:buSzPts val="2026"/>
            </a:pPr>
            <a:r>
              <a:rPr lang="en-US" sz="1519">
                <a:latin typeface="Arial"/>
                <a:ea typeface="Arial"/>
                <a:cs typeface="Arial"/>
                <a:sym typeface="Arial"/>
              </a:rPr>
              <a:t>Agriculture applications</a:t>
            </a:r>
            <a:endParaRPr sz="1519">
              <a:latin typeface="Arial"/>
              <a:ea typeface="Arial"/>
              <a:cs typeface="Arial"/>
              <a:sym typeface="Arial"/>
            </a:endParaRPr>
          </a:p>
          <a:p>
            <a:pPr marL="0" indent="0">
              <a:lnSpc>
                <a:spcPct val="90000"/>
              </a:lnSpc>
              <a:spcBef>
                <a:spcPts val="900"/>
              </a:spcBef>
              <a:spcAft>
                <a:spcPts val="1200"/>
              </a:spcAft>
              <a:buSzPts val="1800"/>
              <a:buNone/>
            </a:pPr>
            <a:endParaRPr sz="2250"/>
          </a:p>
        </p:txBody>
      </p:sp>
    </p:spTree>
    <p:extLst>
      <p:ext uri="{BB962C8B-B14F-4D97-AF65-F5344CB8AC3E}">
        <p14:creationId xmlns:p14="http://schemas.microsoft.com/office/powerpoint/2010/main" val="350393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buClr>
                <a:schemeClr val="dk1"/>
              </a:buClr>
              <a:buSzPts val="4400"/>
            </a:pPr>
            <a:r>
              <a:rPr lang="en-US"/>
              <a:t>DCS (distributed control system)</a:t>
            </a:r>
            <a:br>
              <a:rPr lang="en-US"/>
            </a:br>
            <a:endParaRPr/>
          </a:p>
        </p:txBody>
      </p:sp>
      <p:sp>
        <p:nvSpPr>
          <p:cNvPr id="312" name="Google Shape;312;p5"/>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rgbClr val="2E2E2E"/>
              </a:buClr>
              <a:buSzPts val="2800"/>
            </a:pPr>
            <a:r>
              <a:rPr lang="en-US" b="0" i="0">
                <a:solidFill>
                  <a:srgbClr val="2E2E2E"/>
                </a:solidFill>
                <a:latin typeface="Arial"/>
                <a:ea typeface="Arial"/>
                <a:cs typeface="Arial"/>
                <a:sym typeface="Arial"/>
              </a:rPr>
              <a:t>Distributed control systems (DCSs) are computer-software packages communicating with control hardware and providing a centralized human–machine interface (HMI) for controlled equipment.</a:t>
            </a:r>
            <a:endParaRPr b="0" i="0">
              <a:solidFill>
                <a:srgbClr val="202124"/>
              </a:solidFill>
              <a:latin typeface="arial"/>
              <a:ea typeface="arial"/>
              <a:cs typeface="arial"/>
              <a:sym typeface="arial"/>
            </a:endParaRPr>
          </a:p>
          <a:p>
            <a:pPr marL="171450" indent="-171450">
              <a:lnSpc>
                <a:spcPct val="90000"/>
              </a:lnSpc>
              <a:spcBef>
                <a:spcPts val="750"/>
              </a:spcBef>
              <a:buClr>
                <a:srgbClr val="202124"/>
              </a:buClr>
              <a:buSzPts val="2800"/>
            </a:pPr>
            <a:r>
              <a:rPr lang="en-US" b="0" i="0">
                <a:solidFill>
                  <a:srgbClr val="202124"/>
                </a:solidFill>
                <a:latin typeface="arial"/>
                <a:ea typeface="arial"/>
                <a:cs typeface="arial"/>
                <a:sym typeface="arial"/>
              </a:rPr>
              <a:t>It is a central computer that autonomously coordinates the many subsystems (such as sensors and controllers) located around a plant in real-time. </a:t>
            </a:r>
            <a:endParaRPr/>
          </a:p>
          <a:p>
            <a:pPr marL="171450" indent="-171450">
              <a:lnSpc>
                <a:spcPct val="90000"/>
              </a:lnSpc>
              <a:spcBef>
                <a:spcPts val="750"/>
              </a:spcBef>
              <a:spcAft>
                <a:spcPts val="1200"/>
              </a:spcAft>
              <a:buClr>
                <a:srgbClr val="202124"/>
              </a:buClr>
              <a:buSzPts val="2800"/>
            </a:pPr>
            <a:r>
              <a:rPr lang="en-US" b="0" i="0">
                <a:solidFill>
                  <a:srgbClr val="202124"/>
                </a:solidFill>
                <a:latin typeface="arial"/>
                <a:ea typeface="arial"/>
                <a:cs typeface="arial"/>
                <a:sym typeface="arial"/>
              </a:rPr>
              <a:t>DCS are particularly important </a:t>
            </a:r>
            <a:r>
              <a:rPr lang="en-US" b="1" i="0">
                <a:solidFill>
                  <a:srgbClr val="202124"/>
                </a:solidFill>
                <a:latin typeface="arial"/>
                <a:ea typeface="arial"/>
                <a:cs typeface="arial"/>
                <a:sym typeface="arial"/>
              </a:rPr>
              <a:t>for controlling complex processes or for large continuous manufacturing plants where top-down control and coordination is vital for efficiency</a:t>
            </a:r>
            <a:r>
              <a:rPr lang="en-US" b="0" i="0">
                <a:solidFill>
                  <a:srgbClr val="202124"/>
                </a:solidFill>
                <a:latin typeface="arial"/>
                <a:ea typeface="arial"/>
                <a:cs typeface="arial"/>
                <a:sym typeface="arial"/>
              </a:rPr>
              <a:t>.</a:t>
            </a:r>
            <a:endParaRPr/>
          </a:p>
        </p:txBody>
      </p:sp>
    </p:spTree>
    <p:extLst>
      <p:ext uri="{BB962C8B-B14F-4D97-AF65-F5344CB8AC3E}">
        <p14:creationId xmlns:p14="http://schemas.microsoft.com/office/powerpoint/2010/main" val="321766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buClr>
                <a:schemeClr val="dk1"/>
              </a:buClr>
              <a:buSzPts val="4400"/>
            </a:pPr>
            <a:r>
              <a:rPr lang="en-US"/>
              <a:t>DCS (distributed control system)</a:t>
            </a:r>
            <a:br>
              <a:rPr lang="en-US"/>
            </a:br>
            <a:endParaRPr/>
          </a:p>
        </p:txBody>
      </p:sp>
      <p:sp>
        <p:nvSpPr>
          <p:cNvPr id="318" name="Google Shape;318;p6"/>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0" indent="0">
              <a:lnSpc>
                <a:spcPct val="90000"/>
              </a:lnSpc>
              <a:spcBef>
                <a:spcPts val="0"/>
              </a:spcBef>
              <a:spcAft>
                <a:spcPts val="1200"/>
              </a:spcAft>
              <a:buSzPts val="2800"/>
              <a:buNone/>
            </a:pPr>
            <a:r>
              <a:rPr lang="en-US"/>
              <a:t>  </a:t>
            </a:r>
            <a:endParaRPr/>
          </a:p>
        </p:txBody>
      </p:sp>
      <p:pic>
        <p:nvPicPr>
          <p:cNvPr id="319" name="Google Shape;319;p6" descr="What is Distributed Control System (DCS)? - ELECTRICAL TECHNOLOGY"/>
          <p:cNvPicPr preferRelativeResize="0"/>
          <p:nvPr/>
        </p:nvPicPr>
        <p:blipFill rotWithShape="1">
          <a:blip r:embed="rId3">
            <a:alphaModFix/>
          </a:blip>
          <a:srcRect l="3185"/>
          <a:stretch/>
        </p:blipFill>
        <p:spPr>
          <a:xfrm>
            <a:off x="1754456" y="2165925"/>
            <a:ext cx="4981988" cy="3690319"/>
          </a:xfrm>
          <a:prstGeom prst="rect">
            <a:avLst/>
          </a:prstGeom>
          <a:noFill/>
          <a:ln>
            <a:noFill/>
          </a:ln>
        </p:spPr>
      </p:pic>
    </p:spTree>
    <p:extLst>
      <p:ext uri="{BB962C8B-B14F-4D97-AF65-F5344CB8AC3E}">
        <p14:creationId xmlns:p14="http://schemas.microsoft.com/office/powerpoint/2010/main" val="136716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f5220ef17_0_6"/>
          <p:cNvSpPr txBox="1">
            <a:spLocks noGrp="1"/>
          </p:cNvSpPr>
          <p:nvPr>
            <p:ph type="title"/>
          </p:nvPr>
        </p:nvSpPr>
        <p:spPr>
          <a:xfrm>
            <a:off x="628650" y="1131094"/>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Clr>
                <a:schemeClr val="dk1"/>
              </a:buClr>
              <a:buSzPts val="4400"/>
            </a:pPr>
            <a:r>
              <a:rPr lang="en-US"/>
              <a:t>DCS (distributed control system)</a:t>
            </a:r>
            <a:br>
              <a:rPr lang="en-US"/>
            </a:br>
            <a:endParaRPr/>
          </a:p>
        </p:txBody>
      </p:sp>
      <p:sp>
        <p:nvSpPr>
          <p:cNvPr id="325" name="Google Shape;325;g11f5220ef17_0_6"/>
          <p:cNvSpPr txBox="1">
            <a:spLocks noGrp="1"/>
          </p:cNvSpPr>
          <p:nvPr>
            <p:ph type="body" idx="1"/>
          </p:nvPr>
        </p:nvSpPr>
        <p:spPr>
          <a:xfrm>
            <a:off x="628650" y="2226469"/>
            <a:ext cx="7886700" cy="3263400"/>
          </a:xfrm>
          <a:prstGeom prst="rect">
            <a:avLst/>
          </a:prstGeom>
          <a:noFill/>
          <a:ln>
            <a:noFill/>
          </a:ln>
        </p:spPr>
        <p:txBody>
          <a:bodyPr spcFirstLastPara="1" wrap="square" lIns="68569" tIns="34275" rIns="68569" bIns="34275" anchor="t" anchorCtr="0">
            <a:normAutofit/>
          </a:bodyPr>
          <a:lstStyle/>
          <a:p>
            <a:pPr marL="0" indent="0">
              <a:lnSpc>
                <a:spcPct val="90000"/>
              </a:lnSpc>
              <a:spcBef>
                <a:spcPts val="0"/>
              </a:spcBef>
              <a:spcAft>
                <a:spcPts val="1200"/>
              </a:spcAft>
              <a:buSzPts val="2800"/>
              <a:buNone/>
            </a:pPr>
            <a:r>
              <a:rPr lang="en-US"/>
              <a:t>  </a:t>
            </a:r>
            <a:endParaRPr/>
          </a:p>
        </p:txBody>
      </p:sp>
      <p:pic>
        <p:nvPicPr>
          <p:cNvPr id="326" name="Google Shape;326;g11f5220ef17_0_6"/>
          <p:cNvPicPr preferRelativeResize="0"/>
          <p:nvPr/>
        </p:nvPicPr>
        <p:blipFill rotWithShape="1">
          <a:blip r:embed="rId3">
            <a:alphaModFix/>
          </a:blip>
          <a:srcRect/>
          <a:stretch/>
        </p:blipFill>
        <p:spPr>
          <a:xfrm>
            <a:off x="158813" y="1763382"/>
            <a:ext cx="8688526" cy="4189574"/>
          </a:xfrm>
          <a:prstGeom prst="rect">
            <a:avLst/>
          </a:prstGeom>
          <a:noFill/>
          <a:ln>
            <a:noFill/>
          </a:ln>
        </p:spPr>
      </p:pic>
    </p:spTree>
    <p:extLst>
      <p:ext uri="{BB962C8B-B14F-4D97-AF65-F5344CB8AC3E}">
        <p14:creationId xmlns:p14="http://schemas.microsoft.com/office/powerpoint/2010/main" val="1960782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
          <p:cNvSpPr txBox="1">
            <a:spLocks noGrp="1"/>
          </p:cNvSpPr>
          <p:nvPr>
            <p:ph type="title" idx="4294967295"/>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nSpc>
                <a:spcPct val="90000"/>
              </a:lnSpc>
              <a:buSzPts val="4400"/>
            </a:pPr>
            <a:r>
              <a:rPr lang="en-US"/>
              <a:t>Chromatography</a:t>
            </a:r>
            <a:endParaRPr/>
          </a:p>
        </p:txBody>
      </p:sp>
      <p:sp>
        <p:nvSpPr>
          <p:cNvPr id="332" name="Google Shape;332;p7"/>
          <p:cNvSpPr txBox="1">
            <a:spLocks noGrp="1"/>
          </p:cNvSpPr>
          <p:nvPr>
            <p:ph type="body" idx="4294967295"/>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buClr>
                <a:srgbClr val="202124"/>
              </a:buClr>
              <a:buSzPts val="2800"/>
            </a:pPr>
            <a:r>
              <a:rPr lang="en-US" b="0" i="0">
                <a:solidFill>
                  <a:srgbClr val="202124"/>
                </a:solidFill>
                <a:latin typeface="arial"/>
                <a:ea typeface="arial"/>
                <a:cs typeface="arial"/>
                <a:sym typeface="arial"/>
              </a:rPr>
              <a:t>Chromatography is </a:t>
            </a:r>
            <a:r>
              <a:rPr lang="en-US" b="1" i="0">
                <a:solidFill>
                  <a:srgbClr val="202124"/>
                </a:solidFill>
                <a:latin typeface="arial"/>
                <a:ea typeface="arial"/>
                <a:cs typeface="arial"/>
                <a:sym typeface="arial"/>
              </a:rPr>
              <a:t>a process for separating components of a mixture</a:t>
            </a:r>
            <a:endParaRPr/>
          </a:p>
          <a:p>
            <a:pPr marL="171450" indent="-171450">
              <a:lnSpc>
                <a:spcPct val="90000"/>
              </a:lnSpc>
              <a:spcBef>
                <a:spcPts val="750"/>
              </a:spcBef>
              <a:spcAft>
                <a:spcPts val="1200"/>
              </a:spcAft>
              <a:buClr>
                <a:srgbClr val="202124"/>
              </a:buClr>
              <a:buSzPts val="2800"/>
            </a:pPr>
            <a:r>
              <a:rPr lang="en-US" b="1">
                <a:solidFill>
                  <a:srgbClr val="202124"/>
                </a:solidFill>
                <a:latin typeface="arial"/>
                <a:ea typeface="arial"/>
                <a:cs typeface="arial"/>
                <a:sym typeface="arial"/>
              </a:rPr>
              <a:t>Now a days computer aided systems are being used for chromatography. </a:t>
            </a:r>
            <a:r>
              <a:rPr lang="en-US" b="0" i="0">
                <a:solidFill>
                  <a:srgbClr val="282829"/>
                </a:solidFill>
                <a:latin typeface="Arial"/>
                <a:ea typeface="Arial"/>
                <a:cs typeface="Arial"/>
                <a:sym typeface="Arial"/>
              </a:rPr>
              <a:t>Chromatography is used to separate a mixture of sample causing them to separate. Using a computer to analyze the time taken for a compound to be detected, one can know what is the compound. This can be used for detecting unknown mixture found in crime scene, mapping DNA (you can google “DNA chromatography), and so on.</a:t>
            </a:r>
            <a:endParaRPr/>
          </a:p>
        </p:txBody>
      </p:sp>
    </p:spTree>
    <p:extLst>
      <p:ext uri="{BB962C8B-B14F-4D97-AF65-F5344CB8AC3E}">
        <p14:creationId xmlns:p14="http://schemas.microsoft.com/office/powerpoint/2010/main" val="52800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185350" y="228600"/>
            <a:ext cx="8620200" cy="759000"/>
          </a:xfrm>
          <a:prstGeom prst="rect">
            <a:avLst/>
          </a:prstGeom>
          <a:solidFill>
            <a:schemeClr val="lt1"/>
          </a:solid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a:t>Introduction</a:t>
            </a:r>
            <a:endParaRPr/>
          </a:p>
        </p:txBody>
      </p:sp>
      <p:sp>
        <p:nvSpPr>
          <p:cNvPr id="86" name="Google Shape;86;p3"/>
          <p:cNvSpPr txBox="1">
            <a:spLocks noGrp="1"/>
          </p:cNvSpPr>
          <p:nvPr>
            <p:ph type="body" idx="1"/>
          </p:nvPr>
        </p:nvSpPr>
        <p:spPr>
          <a:xfrm>
            <a:off x="301752" y="1527048"/>
            <a:ext cx="8503920" cy="4572000"/>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We live in the era of computers. The word computer comes from the word “compute”, which means, “to calculate”. Despite computing it has many aspects in our life. </a:t>
            </a:r>
            <a:endParaRPr/>
          </a:p>
          <a:p>
            <a:pPr marL="274320" lvl="0" indent="-274320" algn="l" rtl="0">
              <a:spcBef>
                <a:spcPts val="540"/>
              </a:spcBef>
              <a:spcAft>
                <a:spcPts val="0"/>
              </a:spcAft>
              <a:buSzPts val="2295"/>
              <a:buChar char="●"/>
            </a:pPr>
            <a:r>
              <a:rPr lang="en-US"/>
              <a:t>The evolution of computer is still on and the ability of computers to sort, massive amount of data quickly produce useful information for almost any kind of user and makes them essential tool in modern society.</a:t>
            </a:r>
            <a:endParaRPr/>
          </a:p>
          <a:p>
            <a:pPr marL="274320" lvl="0" indent="-128587" algn="l" rtl="0">
              <a:spcBef>
                <a:spcPts val="540"/>
              </a:spcBef>
              <a:spcAft>
                <a:spcPts val="0"/>
              </a:spcAft>
              <a:buSzPts val="2295"/>
              <a:buNone/>
            </a:pPr>
            <a:endParaRPr/>
          </a:p>
          <a:p>
            <a:pPr marL="274320" lvl="0" indent="-274320" algn="l" rtl="0">
              <a:spcBef>
                <a:spcPts val="540"/>
              </a:spcBef>
              <a:spcAft>
                <a:spcPts val="0"/>
              </a:spcAft>
              <a:buSzPts val="2295"/>
              <a:buNone/>
            </a:pPr>
            <a:endParaRPr/>
          </a:p>
          <a:p>
            <a:pPr marL="274320" lvl="0" indent="-274320" algn="l" rtl="0">
              <a:spcBef>
                <a:spcPts val="540"/>
              </a:spcBef>
              <a:spcAft>
                <a:spcPts val="0"/>
              </a:spcAft>
              <a:buSzPts val="2295"/>
              <a:buNone/>
            </a:pPr>
            <a:endParaRPr/>
          </a:p>
          <a:p>
            <a:pPr marL="274320" lvl="0" indent="-128587" algn="l" rtl="0">
              <a:spcBef>
                <a:spcPts val="540"/>
              </a:spcBef>
              <a:spcAft>
                <a:spcPts val="1200"/>
              </a:spcAft>
              <a:buSzPts val="2295"/>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g11f5220ef17_0_20"/>
          <p:cNvPicPr preferRelativeResize="0"/>
          <p:nvPr/>
        </p:nvPicPr>
        <p:blipFill rotWithShape="1">
          <a:blip r:embed="rId3">
            <a:alphaModFix/>
          </a:blip>
          <a:srcRect/>
          <a:stretch/>
        </p:blipFill>
        <p:spPr>
          <a:xfrm>
            <a:off x="758185" y="2006475"/>
            <a:ext cx="7627631" cy="3741995"/>
          </a:xfrm>
          <a:prstGeom prst="rect">
            <a:avLst/>
          </a:prstGeom>
          <a:noFill/>
          <a:ln>
            <a:noFill/>
          </a:ln>
        </p:spPr>
      </p:pic>
    </p:spTree>
    <p:extLst>
      <p:ext uri="{BB962C8B-B14F-4D97-AF65-F5344CB8AC3E}">
        <p14:creationId xmlns:p14="http://schemas.microsoft.com/office/powerpoint/2010/main" val="47877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11f5220ef17_0_28"/>
          <p:cNvPicPr preferRelativeResize="0"/>
          <p:nvPr/>
        </p:nvPicPr>
        <p:blipFill rotWithShape="1">
          <a:blip r:embed="rId3">
            <a:alphaModFix/>
          </a:blip>
          <a:srcRect/>
          <a:stretch/>
        </p:blipFill>
        <p:spPr>
          <a:xfrm>
            <a:off x="64462" y="1150371"/>
            <a:ext cx="8412863" cy="4412079"/>
          </a:xfrm>
          <a:prstGeom prst="rect">
            <a:avLst/>
          </a:prstGeom>
          <a:noFill/>
          <a:ln>
            <a:noFill/>
          </a:ln>
        </p:spPr>
      </p:pic>
    </p:spTree>
    <p:extLst>
      <p:ext uri="{BB962C8B-B14F-4D97-AF65-F5344CB8AC3E}">
        <p14:creationId xmlns:p14="http://schemas.microsoft.com/office/powerpoint/2010/main" val="1005823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8"/>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buClr>
                <a:schemeClr val="dk1"/>
              </a:buClr>
              <a:buSzPts val="4400"/>
            </a:pPr>
            <a:r>
              <a:rPr lang="en-US"/>
              <a:t>Uses of Chromatography</a:t>
            </a:r>
            <a:endParaRPr/>
          </a:p>
        </p:txBody>
      </p:sp>
      <p:sp>
        <p:nvSpPr>
          <p:cNvPr id="348" name="Google Shape;348;p8"/>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fontScale="92500" lnSpcReduction="10000"/>
          </a:bodyPr>
          <a:lstStyle/>
          <a:p>
            <a:pPr marL="171450" indent="-171450">
              <a:lnSpc>
                <a:spcPct val="90000"/>
              </a:lnSpc>
              <a:spcBef>
                <a:spcPts val="0"/>
              </a:spcBef>
              <a:buClr>
                <a:srgbClr val="282829"/>
              </a:buClr>
              <a:buSzPts val="2800"/>
            </a:pPr>
            <a:r>
              <a:rPr lang="en-US" b="0" i="0">
                <a:solidFill>
                  <a:srgbClr val="282829"/>
                </a:solidFill>
                <a:latin typeface="Arial"/>
                <a:ea typeface="Arial"/>
                <a:cs typeface="Arial"/>
                <a:sym typeface="Arial"/>
              </a:rPr>
              <a:t>Let's start with some areas where it is used more often. (Not limited to)</a:t>
            </a:r>
            <a:endParaRPr/>
          </a:p>
          <a:p>
            <a:pPr marL="171450" indent="-171450">
              <a:lnSpc>
                <a:spcPct val="90000"/>
              </a:lnSpc>
              <a:spcBef>
                <a:spcPts val="750"/>
              </a:spcBef>
              <a:buClr>
                <a:srgbClr val="282829"/>
              </a:buClr>
              <a:buSzPts val="2800"/>
            </a:pPr>
            <a:r>
              <a:rPr lang="en-US" b="1" i="0">
                <a:solidFill>
                  <a:srgbClr val="282829"/>
                </a:solidFill>
                <a:latin typeface="Arial"/>
                <a:ea typeface="Arial"/>
                <a:cs typeface="Arial"/>
                <a:sym typeface="Arial"/>
              </a:rPr>
              <a:t>Pharmaceutical industry</a:t>
            </a:r>
            <a:r>
              <a:rPr lang="en-US" b="0" i="0">
                <a:solidFill>
                  <a:srgbClr val="282829"/>
                </a:solidFill>
                <a:latin typeface="Arial"/>
                <a:ea typeface="Arial"/>
                <a:cs typeface="Arial"/>
                <a:sym typeface="Arial"/>
              </a:rPr>
              <a:t>: In this field,(Includes Cosmetics and Herbal products too) it is mainly used to assertion purity of drugs. Identify impurities and develop chromatographic methods to quantify impurities.</a:t>
            </a:r>
            <a:endParaRPr/>
          </a:p>
          <a:p>
            <a:pPr marL="171450" indent="-171450">
              <a:lnSpc>
                <a:spcPct val="90000"/>
              </a:lnSpc>
              <a:spcBef>
                <a:spcPts val="750"/>
              </a:spcBef>
              <a:buClr>
                <a:srgbClr val="282829"/>
              </a:buClr>
              <a:buSzPts val="2800"/>
            </a:pPr>
            <a:r>
              <a:rPr lang="en-US" b="1" i="0">
                <a:solidFill>
                  <a:srgbClr val="282829"/>
                </a:solidFill>
                <a:latin typeface="Arial"/>
                <a:ea typeface="Arial"/>
                <a:cs typeface="Arial"/>
                <a:sym typeface="Arial"/>
              </a:rPr>
              <a:t>Food and beverage industry: </a:t>
            </a:r>
            <a:r>
              <a:rPr lang="en-US" b="0" i="0">
                <a:solidFill>
                  <a:srgbClr val="282829"/>
                </a:solidFill>
                <a:latin typeface="Arial"/>
                <a:ea typeface="Arial"/>
                <a:cs typeface="Arial"/>
                <a:sym typeface="Arial"/>
              </a:rPr>
              <a:t>In this industry, it is used to majorly identify contaminants like pesticides content in beverages or heavy metal contents in water of food stuffs. </a:t>
            </a:r>
            <a:endParaRPr/>
          </a:p>
          <a:p>
            <a:pPr marL="171450" indent="-171450">
              <a:lnSpc>
                <a:spcPct val="90000"/>
              </a:lnSpc>
              <a:spcBef>
                <a:spcPts val="750"/>
              </a:spcBef>
              <a:buClr>
                <a:srgbClr val="282829"/>
              </a:buClr>
              <a:buSzPts val="2800"/>
            </a:pPr>
            <a:r>
              <a:rPr lang="en-US" b="1" i="0">
                <a:solidFill>
                  <a:srgbClr val="282829"/>
                </a:solidFill>
                <a:latin typeface="Arial"/>
                <a:ea typeface="Arial"/>
                <a:cs typeface="Arial"/>
                <a:sym typeface="Arial"/>
              </a:rPr>
              <a:t>Forensic Labs: </a:t>
            </a:r>
            <a:r>
              <a:rPr lang="en-US" b="0" i="0">
                <a:solidFill>
                  <a:srgbClr val="282829"/>
                </a:solidFill>
                <a:latin typeface="Arial"/>
                <a:ea typeface="Arial"/>
                <a:cs typeface="Arial"/>
                <a:sym typeface="Arial"/>
              </a:rPr>
              <a:t>Here, chromatography is used to determine which fluids and compounds are present in human body after death or analyze blood samples to know whether he was poisoned to death etc. </a:t>
            </a:r>
            <a:endParaRPr/>
          </a:p>
          <a:p>
            <a:pPr marL="171450" indent="-171450">
              <a:lnSpc>
                <a:spcPct val="90000"/>
              </a:lnSpc>
              <a:spcBef>
                <a:spcPts val="750"/>
              </a:spcBef>
              <a:buClr>
                <a:srgbClr val="282829"/>
              </a:buClr>
              <a:buSzPts val="2800"/>
            </a:pPr>
            <a:r>
              <a:rPr lang="en-US" b="1" i="0">
                <a:solidFill>
                  <a:srgbClr val="282829"/>
                </a:solidFill>
                <a:latin typeface="Arial"/>
                <a:ea typeface="Arial"/>
                <a:cs typeface="Arial"/>
                <a:sym typeface="Arial"/>
              </a:rPr>
              <a:t>Diagnostic Labs: </a:t>
            </a:r>
            <a:r>
              <a:rPr lang="en-US" b="0" i="0">
                <a:solidFill>
                  <a:srgbClr val="282829"/>
                </a:solidFill>
                <a:latin typeface="Arial"/>
                <a:ea typeface="Arial"/>
                <a:cs typeface="Arial"/>
                <a:sym typeface="Arial"/>
              </a:rPr>
              <a:t>In this Labs, we determine amount of drug present in blood, urine samples etc. You would be aware of dope tests where players are tested for banned steroids. </a:t>
            </a:r>
            <a:endParaRPr/>
          </a:p>
          <a:p>
            <a:pPr marL="171450" indent="-58103">
              <a:lnSpc>
                <a:spcPct val="90000"/>
              </a:lnSpc>
              <a:spcBef>
                <a:spcPts val="750"/>
              </a:spcBef>
              <a:spcAft>
                <a:spcPts val="1200"/>
              </a:spcAft>
              <a:buSzPts val="2800"/>
              <a:buNone/>
            </a:pPr>
            <a:endParaRPr/>
          </a:p>
        </p:txBody>
      </p:sp>
    </p:spTree>
    <p:extLst>
      <p:ext uri="{BB962C8B-B14F-4D97-AF65-F5344CB8AC3E}">
        <p14:creationId xmlns:p14="http://schemas.microsoft.com/office/powerpoint/2010/main" val="2067930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9"/>
          <p:cNvSpPr txBox="1">
            <a:spLocks noGrp="1"/>
          </p:cNvSpPr>
          <p:nvPr>
            <p:ph type="title"/>
          </p:nvPr>
        </p:nvSpPr>
        <p:spPr>
          <a:xfrm>
            <a:off x="1502083" y="2064521"/>
            <a:ext cx="7882875" cy="1454400"/>
          </a:xfrm>
          <a:prstGeom prst="rect">
            <a:avLst/>
          </a:prstGeom>
          <a:noFill/>
          <a:ln>
            <a:noFill/>
          </a:ln>
        </p:spPr>
        <p:txBody>
          <a:bodyPr spcFirstLastPara="1" wrap="square" lIns="68569" tIns="34275" rIns="68569" bIns="34275" anchor="ctr" anchorCtr="0">
            <a:normAutofit/>
          </a:bodyPr>
          <a:lstStyle/>
          <a:p>
            <a:pPr>
              <a:lnSpc>
                <a:spcPct val="90000"/>
              </a:lnSpc>
              <a:buClr>
                <a:srgbClr val="2B333E"/>
              </a:buClr>
              <a:buSzPts val="4400"/>
            </a:pPr>
            <a:r>
              <a:rPr lang="en-US" b="0" i="0">
                <a:solidFill>
                  <a:srgbClr val="2B333E"/>
                </a:solidFill>
                <a:latin typeface="Arial"/>
                <a:ea typeface="Arial"/>
                <a:cs typeface="Arial"/>
                <a:sym typeface="Arial"/>
              </a:rPr>
              <a:t>“Tell me and I forget, teach me and I may remember, involve me and I learn.”</a:t>
            </a:r>
            <a:r>
              <a:rPr lang="en-US"/>
              <a:t/>
            </a:r>
            <a:br>
              <a:rPr lang="en-US"/>
            </a:br>
            <a:r>
              <a:rPr lang="en-US" b="0" i="0">
                <a:solidFill>
                  <a:srgbClr val="2B333E"/>
                </a:solidFill>
                <a:latin typeface="Arial"/>
                <a:ea typeface="Arial"/>
                <a:cs typeface="Arial"/>
                <a:sym typeface="Arial"/>
              </a:rPr>
              <a:t>― Benjamin Franklin</a:t>
            </a:r>
            <a:endParaRPr/>
          </a:p>
        </p:txBody>
      </p:sp>
    </p:spTree>
    <p:extLst>
      <p:ext uri="{BB962C8B-B14F-4D97-AF65-F5344CB8AC3E}">
        <p14:creationId xmlns:p14="http://schemas.microsoft.com/office/powerpoint/2010/main" val="598172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
          <p:cNvSpPr txBox="1">
            <a:spLocks noGrp="1"/>
          </p:cNvSpPr>
          <p:nvPr>
            <p:ph type="ctrTitle"/>
          </p:nvPr>
        </p:nvSpPr>
        <p:spPr>
          <a:xfrm>
            <a:off x="1917151" y="1466850"/>
            <a:ext cx="5309700" cy="1818600"/>
          </a:xfrm>
          <a:prstGeom prst="rect">
            <a:avLst/>
          </a:prstGeom>
          <a:noFill/>
          <a:ln>
            <a:noFill/>
          </a:ln>
        </p:spPr>
        <p:txBody>
          <a:bodyPr spcFirstLastPara="1" wrap="square" lIns="91425" tIns="91425" rIns="91425" bIns="91425" anchor="b" anchorCtr="0">
            <a:noAutofit/>
          </a:bodyPr>
          <a:lstStyle/>
          <a:p>
            <a:pPr>
              <a:buSzPts val="5400"/>
            </a:pPr>
            <a:r>
              <a:rPr lang="en-US" sz="5400"/>
              <a:t>Molecular and Cellular Biology</a:t>
            </a:r>
            <a:endParaRPr sz="5400"/>
          </a:p>
        </p:txBody>
      </p:sp>
      <p:sp>
        <p:nvSpPr>
          <p:cNvPr id="82" name="Google Shape;82;p1"/>
          <p:cNvSpPr txBox="1"/>
          <p:nvPr/>
        </p:nvSpPr>
        <p:spPr>
          <a:xfrm>
            <a:off x="645086" y="3674017"/>
            <a:ext cx="4908300" cy="523200"/>
          </a:xfrm>
          <a:prstGeom prst="rect">
            <a:avLst/>
          </a:prstGeom>
          <a:noFill/>
          <a:ln>
            <a:noFill/>
          </a:ln>
        </p:spPr>
        <p:txBody>
          <a:bodyPr spcFirstLastPara="1" wrap="square" lIns="91425" tIns="45700" rIns="91425" bIns="45700" anchor="t" anchorCtr="0">
            <a:spAutoFit/>
          </a:bodyPr>
          <a:lstStyle/>
          <a:p>
            <a:pPr>
              <a:buClr>
                <a:schemeClr val="lt1"/>
              </a:buClr>
              <a:buSzPts val="2800"/>
            </a:pPr>
            <a:r>
              <a:rPr lang="en-US" sz="2800">
                <a:solidFill>
                  <a:schemeClr val="lt1"/>
                </a:solidFill>
                <a:latin typeface="Dosis"/>
                <a:ea typeface="Dosis"/>
                <a:cs typeface="Dosis"/>
                <a:sym typeface="Dosis"/>
              </a:rPr>
              <a:t>Lecture – 2 </a:t>
            </a:r>
            <a:endParaRPr sz="2800">
              <a:solidFill>
                <a:schemeClr val="lt1"/>
              </a:solidFill>
              <a:latin typeface="Dosis"/>
              <a:ea typeface="Dosis"/>
              <a:cs typeface="Dosis"/>
              <a:sym typeface="Dosis"/>
            </a:endParaRPr>
          </a:p>
        </p:txBody>
      </p:sp>
      <p:sp>
        <p:nvSpPr>
          <p:cNvPr id="83" name="Google Shape;83;p1"/>
          <p:cNvSpPr txBox="1"/>
          <p:nvPr/>
        </p:nvSpPr>
        <p:spPr>
          <a:xfrm>
            <a:off x="645061" y="4585959"/>
            <a:ext cx="4807158" cy="338554"/>
          </a:xfrm>
          <a:prstGeom prst="rect">
            <a:avLst/>
          </a:prstGeom>
          <a:noFill/>
          <a:ln>
            <a:noFill/>
          </a:ln>
        </p:spPr>
        <p:txBody>
          <a:bodyPr spcFirstLastPara="1" wrap="square" lIns="91425" tIns="45700" rIns="91425" bIns="45700" anchor="t" anchorCtr="0">
            <a:spAutoFit/>
          </a:bodyPr>
          <a:lstStyle/>
          <a:p>
            <a:pPr>
              <a:buClr>
                <a:schemeClr val="lt1"/>
              </a:buClr>
              <a:buSzPts val="1600"/>
            </a:pPr>
            <a:r>
              <a:rPr lang="en-US" sz="1600">
                <a:solidFill>
                  <a:schemeClr val="lt1"/>
                </a:solidFill>
                <a:latin typeface="Dosis"/>
                <a:ea typeface="Dosis"/>
                <a:cs typeface="Dosis"/>
                <a:sym typeface="Dosis"/>
              </a:rPr>
              <a:t>Department of CSE, DIU</a:t>
            </a:r>
            <a:endParaRPr sz="1600">
              <a:solidFill>
                <a:schemeClr val="lt1"/>
              </a:solidFill>
              <a:latin typeface="Dosis"/>
              <a:ea typeface="Dosis"/>
              <a:cs typeface="Dosis"/>
              <a:sym typeface="Dosis"/>
            </a:endParaRPr>
          </a:p>
        </p:txBody>
      </p:sp>
    </p:spTree>
    <p:extLst>
      <p:ext uri="{BB962C8B-B14F-4D97-AF65-F5344CB8AC3E}">
        <p14:creationId xmlns:p14="http://schemas.microsoft.com/office/powerpoint/2010/main" val="935947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387900" y="1315275"/>
            <a:ext cx="8368200" cy="686100"/>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89" name="Google Shape;89;p2"/>
          <p:cNvSpPr txBox="1"/>
          <p:nvPr/>
        </p:nvSpPr>
        <p:spPr>
          <a:xfrm>
            <a:off x="2925575" y="2002851"/>
            <a:ext cx="4422300" cy="2677616"/>
          </a:xfrm>
          <a:prstGeom prst="rect">
            <a:avLst/>
          </a:prstGeom>
          <a:noFill/>
          <a:ln>
            <a:noFill/>
          </a:ln>
        </p:spPr>
        <p:txBody>
          <a:bodyPr spcFirstLastPara="1" wrap="square" lIns="91425" tIns="45700" rIns="91425" bIns="45700" anchor="t" anchorCtr="0">
            <a:spAutoFit/>
          </a:bodyPr>
          <a:lstStyle/>
          <a:p>
            <a:pPr marL="342900" indent="-342900">
              <a:buClr>
                <a:schemeClr val="dk2"/>
              </a:buClr>
              <a:buSzPts val="1400"/>
              <a:buFont typeface="Arial"/>
              <a:buAutoNum type="arabicPeriod"/>
            </a:pPr>
            <a:r>
              <a:rPr lang="en-US">
                <a:solidFill>
                  <a:schemeClr val="dk2"/>
                </a:solidFill>
                <a:latin typeface="Dosis"/>
                <a:ea typeface="Dosis"/>
                <a:cs typeface="Dosis"/>
                <a:sym typeface="Dosis"/>
              </a:rPr>
              <a:t>Cell</a:t>
            </a:r>
            <a:endParaRPr/>
          </a:p>
          <a:p>
            <a:pPr lvl="2">
              <a:buClr>
                <a:schemeClr val="dk2"/>
              </a:buClr>
              <a:buSzPts val="1400"/>
            </a:pPr>
            <a:r>
              <a:rPr lang="en-US">
                <a:solidFill>
                  <a:schemeClr val="dk2"/>
                </a:solidFill>
                <a:latin typeface="Dosis"/>
                <a:ea typeface="Dosis"/>
                <a:cs typeface="Dosis"/>
                <a:sym typeface="Dosis"/>
              </a:rPr>
              <a:t>	- Eukaryotes VS Prokaryotes</a:t>
            </a:r>
            <a:endParaRPr/>
          </a:p>
          <a:p>
            <a:pPr lvl="2">
              <a:buClr>
                <a:schemeClr val="dk2"/>
              </a:buClr>
              <a:buSzPts val="1400"/>
            </a:pPr>
            <a:r>
              <a:rPr lang="en-US">
                <a:solidFill>
                  <a:schemeClr val="dk2"/>
                </a:solidFill>
                <a:latin typeface="Dosis"/>
                <a:ea typeface="Dosis"/>
                <a:cs typeface="Dosis"/>
                <a:sym typeface="Dosis"/>
              </a:rPr>
              <a:t>	</a:t>
            </a:r>
            <a:endParaRPr>
              <a:solidFill>
                <a:schemeClr val="dk2"/>
              </a:solidFill>
              <a:latin typeface="Dosis"/>
              <a:ea typeface="Dosis"/>
              <a:cs typeface="Dosis"/>
              <a:sym typeface="Dosis"/>
            </a:endParaRPr>
          </a:p>
          <a:p>
            <a:pPr marL="342900" indent="-342900">
              <a:buClr>
                <a:schemeClr val="dk2"/>
              </a:buClr>
              <a:buSzPts val="1400"/>
              <a:buFont typeface="Dosis"/>
              <a:buAutoNum type="arabicPeriod"/>
            </a:pPr>
            <a:r>
              <a:rPr lang="en-US">
                <a:solidFill>
                  <a:schemeClr val="dk2"/>
                </a:solidFill>
                <a:latin typeface="Dosis"/>
                <a:ea typeface="Dosis"/>
                <a:cs typeface="Dosis"/>
                <a:sym typeface="Dosis"/>
              </a:rPr>
              <a:t>Nucleic Acids</a:t>
            </a:r>
            <a:endParaRPr/>
          </a:p>
          <a:p>
            <a:pPr marL="342900" indent="-254000">
              <a:buSzPts val="1400"/>
            </a:pPr>
            <a:endParaRPr>
              <a:solidFill>
                <a:schemeClr val="dk2"/>
              </a:solidFill>
              <a:latin typeface="Dosis"/>
              <a:ea typeface="Dosis"/>
              <a:cs typeface="Dosis"/>
              <a:sym typeface="Dosis"/>
            </a:endParaRPr>
          </a:p>
          <a:p>
            <a:pPr lvl="2">
              <a:buClr>
                <a:schemeClr val="dk2"/>
              </a:buClr>
              <a:buSzPts val="1400"/>
            </a:pPr>
            <a:r>
              <a:rPr lang="en-US">
                <a:solidFill>
                  <a:schemeClr val="dk2"/>
                </a:solidFill>
                <a:latin typeface="Dosis"/>
                <a:ea typeface="Dosis"/>
                <a:cs typeface="Dosis"/>
                <a:sym typeface="Dosis"/>
              </a:rPr>
              <a:t>3.1. DeoxyriboNucleic Acid (DNA)</a:t>
            </a:r>
            <a:endParaRPr/>
          </a:p>
          <a:p>
            <a:pPr lvl="2">
              <a:buClr>
                <a:schemeClr val="dk2"/>
              </a:buClr>
              <a:buSzPts val="1400"/>
            </a:pPr>
            <a:r>
              <a:rPr lang="en-US">
                <a:solidFill>
                  <a:schemeClr val="dk2"/>
                </a:solidFill>
                <a:latin typeface="Dosis"/>
                <a:ea typeface="Dosis"/>
                <a:cs typeface="Dosis"/>
                <a:sym typeface="Dosis"/>
              </a:rPr>
              <a:t> 	      * DNA Structure</a:t>
            </a:r>
            <a:endParaRPr/>
          </a:p>
          <a:p>
            <a:pPr lvl="2">
              <a:buClr>
                <a:schemeClr val="dk2"/>
              </a:buClr>
              <a:buSzPts val="1400"/>
            </a:pPr>
            <a:r>
              <a:rPr lang="en-US">
                <a:solidFill>
                  <a:schemeClr val="dk2"/>
                </a:solidFill>
                <a:latin typeface="Dosis"/>
                <a:ea typeface="Dosis"/>
                <a:cs typeface="Dosis"/>
                <a:sym typeface="Dosis"/>
              </a:rPr>
              <a:t>	      * DNA Replication</a:t>
            </a:r>
            <a:endParaRPr/>
          </a:p>
          <a:p>
            <a:pPr lvl="2">
              <a:buSzPts val="1400"/>
            </a:pPr>
            <a:endParaRPr>
              <a:solidFill>
                <a:schemeClr val="dk2"/>
              </a:solidFill>
              <a:latin typeface="Dosis"/>
              <a:ea typeface="Dosis"/>
              <a:cs typeface="Dosis"/>
              <a:sym typeface="Dosis"/>
            </a:endParaRPr>
          </a:p>
          <a:p>
            <a:pPr lvl="2">
              <a:buClr>
                <a:schemeClr val="dk2"/>
              </a:buClr>
              <a:buSzPts val="1400"/>
            </a:pPr>
            <a:r>
              <a:rPr lang="en-US">
                <a:solidFill>
                  <a:schemeClr val="dk2"/>
                </a:solidFill>
                <a:latin typeface="Dosis"/>
                <a:ea typeface="Dosis"/>
                <a:cs typeface="Dosis"/>
                <a:sym typeface="Dosis"/>
              </a:rPr>
              <a:t>  3.2. RiboNucleic Acid (RNA) </a:t>
            </a:r>
            <a:endParaRPr>
              <a:solidFill>
                <a:schemeClr val="dk2"/>
              </a:solidFill>
              <a:latin typeface="Dosis"/>
              <a:ea typeface="Dosis"/>
              <a:cs typeface="Dosis"/>
              <a:sym typeface="Dosis"/>
            </a:endParaRPr>
          </a:p>
          <a:p>
            <a:pPr lvl="2">
              <a:buClr>
                <a:schemeClr val="dk2"/>
              </a:buClr>
              <a:buSzPts val="1400"/>
            </a:pPr>
            <a:r>
              <a:rPr lang="en-US">
                <a:solidFill>
                  <a:schemeClr val="dk2"/>
                </a:solidFill>
                <a:latin typeface="Dosis"/>
                <a:ea typeface="Dosis"/>
                <a:cs typeface="Dosis"/>
                <a:sym typeface="Dosis"/>
              </a:rPr>
              <a:t>	      * RNA Structure</a:t>
            </a:r>
            <a:endParaRPr/>
          </a:p>
          <a:p>
            <a:pPr lvl="2">
              <a:buClr>
                <a:schemeClr val="dk2"/>
              </a:buClr>
              <a:buSzPts val="1400"/>
            </a:pPr>
            <a:r>
              <a:rPr lang="en-US">
                <a:solidFill>
                  <a:schemeClr val="dk2"/>
                </a:solidFill>
                <a:latin typeface="Dosis"/>
                <a:ea typeface="Dosis"/>
                <a:cs typeface="Dosis"/>
                <a:sym typeface="Dosis"/>
              </a:rPr>
              <a:t>	      * Major RNA Types</a:t>
            </a:r>
            <a:endParaRPr/>
          </a:p>
        </p:txBody>
      </p:sp>
    </p:spTree>
    <p:extLst>
      <p:ext uri="{BB962C8B-B14F-4D97-AF65-F5344CB8AC3E}">
        <p14:creationId xmlns:p14="http://schemas.microsoft.com/office/powerpoint/2010/main" val="1673518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842482" y="1310356"/>
            <a:ext cx="3321442" cy="356380"/>
          </a:xfrm>
          <a:prstGeom prst="rect">
            <a:avLst/>
          </a:prstGeom>
          <a:noFill/>
          <a:ln>
            <a:noFill/>
          </a:ln>
        </p:spPr>
        <p:txBody>
          <a:bodyPr spcFirstLastPara="1" wrap="square" lIns="0" tIns="0" rIns="0" bIns="0" anchor="b" anchorCtr="0">
            <a:spAutoFit/>
          </a:bodyPr>
          <a:lstStyle/>
          <a:p>
            <a:pPr marL="8405">
              <a:buSzPts val="2316"/>
            </a:pPr>
            <a:r>
              <a:rPr lang="en-US" sz="2316"/>
              <a:t>What is Life made of?</a:t>
            </a:r>
            <a:endParaRPr sz="2316"/>
          </a:p>
        </p:txBody>
      </p:sp>
      <p:sp>
        <p:nvSpPr>
          <p:cNvPr id="95" name="Google Shape;95;p3"/>
          <p:cNvSpPr/>
          <p:nvPr/>
        </p:nvSpPr>
        <p:spPr>
          <a:xfrm>
            <a:off x="2094371" y="3957705"/>
            <a:ext cx="1611492" cy="168730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96" name="Google Shape;96;p3"/>
          <p:cNvSpPr/>
          <p:nvPr/>
        </p:nvSpPr>
        <p:spPr>
          <a:xfrm>
            <a:off x="1225497" y="2069602"/>
            <a:ext cx="1211112" cy="154742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97" name="Google Shape;97;p3"/>
          <p:cNvSpPr/>
          <p:nvPr/>
        </p:nvSpPr>
        <p:spPr>
          <a:xfrm>
            <a:off x="2613890" y="2069602"/>
            <a:ext cx="1211111" cy="155473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98" name="Google Shape;98;p3"/>
          <p:cNvSpPr/>
          <p:nvPr/>
        </p:nvSpPr>
        <p:spPr>
          <a:xfrm>
            <a:off x="4106397" y="2069602"/>
            <a:ext cx="1211112" cy="154742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99" name="Google Shape;99;p3"/>
          <p:cNvSpPr/>
          <p:nvPr/>
        </p:nvSpPr>
        <p:spPr>
          <a:xfrm>
            <a:off x="5641667" y="2069602"/>
            <a:ext cx="1211112" cy="156204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100" name="Google Shape;100;p3"/>
          <p:cNvSpPr/>
          <p:nvPr/>
        </p:nvSpPr>
        <p:spPr>
          <a:xfrm>
            <a:off x="7254878" y="2069602"/>
            <a:ext cx="1248158" cy="15547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101" name="Google Shape;101;p3"/>
          <p:cNvSpPr/>
          <p:nvPr/>
        </p:nvSpPr>
        <p:spPr>
          <a:xfrm>
            <a:off x="4106397" y="3956695"/>
            <a:ext cx="1638564" cy="168831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102" name="Google Shape;102;p3"/>
          <p:cNvSpPr/>
          <p:nvPr/>
        </p:nvSpPr>
        <p:spPr>
          <a:xfrm>
            <a:off x="6145495" y="3941269"/>
            <a:ext cx="1638564" cy="1703738"/>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a:buSzPts val="927"/>
            </a:pPr>
            <a:endParaRPr sz="927"/>
          </a:p>
        </p:txBody>
      </p:sp>
    </p:spTree>
    <p:extLst>
      <p:ext uri="{BB962C8B-B14F-4D97-AF65-F5344CB8AC3E}">
        <p14:creationId xmlns:p14="http://schemas.microsoft.com/office/powerpoint/2010/main" val="436481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ctrTitle"/>
          </p:nvPr>
        </p:nvSpPr>
        <p:spPr>
          <a:xfrm>
            <a:off x="685801" y="2764909"/>
            <a:ext cx="5008199" cy="1045199"/>
          </a:xfrm>
          <a:prstGeom prst="rect">
            <a:avLst/>
          </a:prstGeom>
          <a:noFill/>
          <a:ln>
            <a:noFill/>
          </a:ln>
        </p:spPr>
        <p:txBody>
          <a:bodyPr spcFirstLastPara="1" wrap="square" lIns="91425" tIns="91425" rIns="91425" bIns="91425" anchor="b" anchorCtr="0">
            <a:noAutofit/>
          </a:bodyPr>
          <a:lstStyle/>
          <a:p>
            <a:r>
              <a:rPr lang="en-US"/>
              <a:t>1. Cell </a:t>
            </a:r>
            <a:endParaRPr/>
          </a:p>
        </p:txBody>
      </p:sp>
      <p:sp>
        <p:nvSpPr>
          <p:cNvPr id="108" name="Google Shape;108;p4"/>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Let’s learn about Eukaryotes and Prokaryotes </a:t>
            </a:r>
            <a:endParaRPr/>
          </a:p>
        </p:txBody>
      </p:sp>
    </p:spTree>
    <p:extLst>
      <p:ext uri="{BB962C8B-B14F-4D97-AF65-F5344CB8AC3E}">
        <p14:creationId xmlns:p14="http://schemas.microsoft.com/office/powerpoint/2010/main" val="328814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1060736" y="1524874"/>
            <a:ext cx="2351100" cy="356400"/>
          </a:xfrm>
          <a:prstGeom prst="rect">
            <a:avLst/>
          </a:prstGeom>
          <a:noFill/>
          <a:ln>
            <a:noFill/>
          </a:ln>
        </p:spPr>
        <p:txBody>
          <a:bodyPr spcFirstLastPara="1" wrap="square" lIns="0" tIns="0" rIns="0" bIns="0" anchor="b" anchorCtr="0">
            <a:spAutoFit/>
          </a:bodyPr>
          <a:lstStyle/>
          <a:p>
            <a:pPr marL="8405" algn="ctr">
              <a:buSzPts val="2316"/>
            </a:pPr>
            <a:r>
              <a:rPr lang="en-US" sz="2316"/>
              <a:t>Cells</a:t>
            </a:r>
            <a:endParaRPr sz="2316"/>
          </a:p>
        </p:txBody>
      </p:sp>
      <p:sp>
        <p:nvSpPr>
          <p:cNvPr id="114" name="Google Shape;114;p5"/>
          <p:cNvSpPr txBox="1"/>
          <p:nvPr/>
        </p:nvSpPr>
        <p:spPr>
          <a:xfrm>
            <a:off x="2778263" y="1342296"/>
            <a:ext cx="4325400" cy="2246769"/>
          </a:xfrm>
          <a:prstGeom prst="rect">
            <a:avLst/>
          </a:prstGeom>
          <a:noFill/>
          <a:ln>
            <a:noFill/>
          </a:ln>
        </p:spPr>
        <p:txBody>
          <a:bodyPr spcFirstLastPara="1" wrap="square" lIns="0" tIns="0" rIns="0" bIns="0" anchor="t" anchorCtr="0">
            <a:spAutoFit/>
          </a:bodyPr>
          <a:lstStyle/>
          <a:p>
            <a:pPr marL="235336" indent="-226931" algn="ctr">
              <a:buClr>
                <a:srgbClr val="33339A"/>
              </a:buClr>
              <a:buSzPts val="1400"/>
              <a:buFont typeface="Arial"/>
              <a:buChar char="•"/>
            </a:pPr>
            <a:r>
              <a:rPr lang="en-US">
                <a:solidFill>
                  <a:srgbClr val="415665"/>
                </a:solidFill>
                <a:latin typeface="Dosis"/>
                <a:ea typeface="Dosis"/>
                <a:cs typeface="Dosis"/>
                <a:sym typeface="Dosis"/>
              </a:rPr>
              <a:t>Fundamental working units of every living system.</a:t>
            </a:r>
            <a:endParaRPr/>
          </a:p>
          <a:p>
            <a:pPr marL="234915" indent="-226510" algn="ctr">
              <a:spcBef>
                <a:spcPts val="331"/>
              </a:spcBef>
              <a:buClr>
                <a:srgbClr val="33339A"/>
              </a:buClr>
              <a:buSzPts val="1400"/>
              <a:buFont typeface="Arial"/>
              <a:buChar char="•"/>
            </a:pPr>
            <a:r>
              <a:rPr lang="en-US">
                <a:solidFill>
                  <a:srgbClr val="415665"/>
                </a:solidFill>
                <a:latin typeface="Dosis"/>
                <a:ea typeface="Dosis"/>
                <a:cs typeface="Dosis"/>
                <a:sym typeface="Dosis"/>
              </a:rPr>
              <a:t>Cell specialization in multicellular organism.</a:t>
            </a:r>
            <a:endParaRPr/>
          </a:p>
          <a:p>
            <a:pPr marL="235336" indent="-226931" algn="ctr">
              <a:spcBef>
                <a:spcPts val="337"/>
              </a:spcBef>
              <a:buClr>
                <a:srgbClr val="33339A"/>
              </a:buClr>
              <a:buSzPts val="1400"/>
              <a:buFont typeface="Arial"/>
              <a:buChar char="•"/>
            </a:pPr>
            <a:r>
              <a:rPr lang="en-US">
                <a:solidFill>
                  <a:srgbClr val="415665"/>
                </a:solidFill>
                <a:latin typeface="Dosis"/>
                <a:ea typeface="Dosis"/>
                <a:cs typeface="Dosis"/>
                <a:sym typeface="Dosis"/>
              </a:rPr>
              <a:t>Tissues are groups of cells for a particular function.</a:t>
            </a:r>
            <a:endParaRPr/>
          </a:p>
          <a:p>
            <a:pPr marL="764842" lvl="1" indent="-151285" algn="ctr">
              <a:spcBef>
                <a:spcPts val="298"/>
              </a:spcBef>
              <a:buClr>
                <a:srgbClr val="415665"/>
              </a:buClr>
              <a:buSzPts val="1400"/>
              <a:buFont typeface="Arial"/>
              <a:buChar char="•"/>
            </a:pPr>
            <a:r>
              <a:rPr lang="en-US">
                <a:solidFill>
                  <a:srgbClr val="415665"/>
                </a:solidFill>
                <a:latin typeface="Dosis"/>
                <a:ea typeface="Dosis"/>
                <a:cs typeface="Dosis"/>
                <a:sym typeface="Dosis"/>
              </a:rPr>
              <a:t>Fourteen major tissue types</a:t>
            </a:r>
            <a:endParaRPr/>
          </a:p>
          <a:p>
            <a:pPr marL="916130" algn="ctr">
              <a:spcBef>
                <a:spcPts val="268"/>
              </a:spcBef>
              <a:buClr>
                <a:srgbClr val="415665"/>
              </a:buClr>
              <a:buSzPts val="1400"/>
            </a:pPr>
            <a:r>
              <a:rPr lang="en-US">
                <a:solidFill>
                  <a:srgbClr val="415665"/>
                </a:solidFill>
                <a:latin typeface="Dosis"/>
                <a:ea typeface="Dosis"/>
                <a:cs typeface="Dosis"/>
                <a:sym typeface="Dosis"/>
              </a:rPr>
              <a:t>–  Bone, muscle, nerve etc.</a:t>
            </a:r>
            <a:endParaRPr/>
          </a:p>
          <a:p>
            <a:pPr marL="235336" indent="-226931" algn="ctr">
              <a:spcBef>
                <a:spcPts val="320"/>
              </a:spcBef>
              <a:buClr>
                <a:srgbClr val="33339A"/>
              </a:buClr>
              <a:buSzPts val="1400"/>
              <a:buFont typeface="Arial"/>
              <a:buChar char="•"/>
            </a:pPr>
            <a:r>
              <a:rPr lang="en-US">
                <a:solidFill>
                  <a:srgbClr val="415665"/>
                </a:solidFill>
                <a:latin typeface="Dosis"/>
                <a:ea typeface="Dosis"/>
                <a:cs typeface="Dosis"/>
                <a:sym typeface="Dosis"/>
              </a:rPr>
              <a:t>Organs are formed</a:t>
            </a:r>
            <a:endParaRPr/>
          </a:p>
          <a:p>
            <a:pPr marL="235336" indent="-226931" algn="ctr">
              <a:spcBef>
                <a:spcPts val="331"/>
              </a:spcBef>
              <a:buClr>
                <a:srgbClr val="33339A"/>
              </a:buClr>
              <a:buSzPts val="1400"/>
              <a:buFont typeface="Arial"/>
              <a:buChar char="•"/>
            </a:pPr>
            <a:r>
              <a:rPr lang="en-US">
                <a:solidFill>
                  <a:srgbClr val="415665"/>
                </a:solidFill>
                <a:latin typeface="Dosis"/>
                <a:ea typeface="Dosis"/>
                <a:cs typeface="Dosis"/>
                <a:sym typeface="Dosis"/>
              </a:rPr>
              <a:t>More than 200 different cell types</a:t>
            </a:r>
            <a:endParaRPr/>
          </a:p>
          <a:p>
            <a:pPr marL="500089" indent="-189109" algn="ctr">
              <a:spcBef>
                <a:spcPts val="324"/>
              </a:spcBef>
              <a:buClr>
                <a:srgbClr val="415665"/>
              </a:buClr>
              <a:buSzPts val="1400"/>
              <a:buFont typeface="Arial"/>
              <a:buChar char="–"/>
            </a:pPr>
            <a:r>
              <a:rPr lang="en-US">
                <a:solidFill>
                  <a:srgbClr val="415665"/>
                </a:solidFill>
                <a:latin typeface="Dosis"/>
                <a:ea typeface="Dosis"/>
                <a:cs typeface="Dosis"/>
                <a:sym typeface="Dosis"/>
              </a:rPr>
              <a:t>With lots of variety in every sense</a:t>
            </a:r>
            <a:endParaRPr/>
          </a:p>
          <a:p>
            <a:pPr marL="500089" indent="-189109" algn="ctr">
              <a:spcBef>
                <a:spcPts val="311"/>
              </a:spcBef>
              <a:buClr>
                <a:srgbClr val="415665"/>
              </a:buClr>
              <a:buSzPts val="1400"/>
              <a:buFont typeface="Arial"/>
              <a:buChar char="–"/>
            </a:pPr>
            <a:r>
              <a:rPr lang="en-US">
                <a:solidFill>
                  <a:srgbClr val="415665"/>
                </a:solidFill>
                <a:latin typeface="Dosis"/>
                <a:ea typeface="Dosis"/>
                <a:cs typeface="Dosis"/>
                <a:sym typeface="Dosis"/>
              </a:rPr>
              <a:t>But the genetic code is same</a:t>
            </a:r>
            <a:endParaRPr/>
          </a:p>
        </p:txBody>
      </p:sp>
      <p:sp>
        <p:nvSpPr>
          <p:cNvPr id="115" name="Google Shape;115;p5"/>
          <p:cNvSpPr/>
          <p:nvPr/>
        </p:nvSpPr>
        <p:spPr>
          <a:xfrm>
            <a:off x="1621924" y="4077347"/>
            <a:ext cx="718500" cy="1071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lgn="ctr">
              <a:buSzPts val="927"/>
            </a:pPr>
            <a:endParaRPr sz="927"/>
          </a:p>
        </p:txBody>
      </p:sp>
      <p:sp>
        <p:nvSpPr>
          <p:cNvPr id="116" name="Google Shape;116;p5"/>
          <p:cNvSpPr/>
          <p:nvPr/>
        </p:nvSpPr>
        <p:spPr>
          <a:xfrm>
            <a:off x="5253752" y="4077347"/>
            <a:ext cx="945600" cy="1071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lgn="ctr">
              <a:buSzPts val="927"/>
            </a:pPr>
            <a:endParaRPr sz="927"/>
          </a:p>
        </p:txBody>
      </p:sp>
      <p:sp>
        <p:nvSpPr>
          <p:cNvPr id="117" name="Google Shape;117;p5"/>
          <p:cNvSpPr/>
          <p:nvPr/>
        </p:nvSpPr>
        <p:spPr>
          <a:xfrm>
            <a:off x="2717833" y="4077348"/>
            <a:ext cx="945600" cy="107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lgn="ctr">
              <a:buSzPts val="927"/>
            </a:pPr>
            <a:endParaRPr sz="927"/>
          </a:p>
        </p:txBody>
      </p:sp>
      <p:sp>
        <p:nvSpPr>
          <p:cNvPr id="118" name="Google Shape;118;p5"/>
          <p:cNvSpPr/>
          <p:nvPr/>
        </p:nvSpPr>
        <p:spPr>
          <a:xfrm>
            <a:off x="4040662" y="4077347"/>
            <a:ext cx="835800" cy="107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lgn="ctr">
              <a:buSzPts val="927"/>
            </a:pPr>
            <a:endParaRPr sz="927"/>
          </a:p>
        </p:txBody>
      </p:sp>
      <p:sp>
        <p:nvSpPr>
          <p:cNvPr id="119" name="Google Shape;119;p5"/>
          <p:cNvSpPr/>
          <p:nvPr/>
        </p:nvSpPr>
        <p:spPr>
          <a:xfrm>
            <a:off x="6576580" y="4077347"/>
            <a:ext cx="945600" cy="107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algn="ctr">
              <a:buSzPts val="927"/>
            </a:pPr>
            <a:endParaRPr sz="927"/>
          </a:p>
        </p:txBody>
      </p:sp>
      <p:sp>
        <p:nvSpPr>
          <p:cNvPr id="120" name="Google Shape;120;p5"/>
          <p:cNvSpPr txBox="1"/>
          <p:nvPr/>
        </p:nvSpPr>
        <p:spPr>
          <a:xfrm>
            <a:off x="1402748" y="5417935"/>
            <a:ext cx="404252" cy="183255"/>
          </a:xfrm>
          <a:prstGeom prst="rect">
            <a:avLst/>
          </a:prstGeom>
          <a:noFill/>
          <a:ln>
            <a:noFill/>
          </a:ln>
        </p:spPr>
        <p:txBody>
          <a:bodyPr spcFirstLastPara="1" wrap="square" lIns="0" tIns="0" rIns="0" bIns="0" anchor="t" anchorCtr="0">
            <a:spAutoFit/>
          </a:bodyPr>
          <a:lstStyle/>
          <a:p>
            <a:pPr marL="8405">
              <a:buSzPts val="1191"/>
            </a:pPr>
            <a:r>
              <a:rPr lang="en-US" sz="1191"/>
              <a:t>Blood</a:t>
            </a:r>
            <a:endParaRPr/>
          </a:p>
        </p:txBody>
      </p:sp>
      <p:sp>
        <p:nvSpPr>
          <p:cNvPr id="121" name="Google Shape;121;p5"/>
          <p:cNvSpPr txBox="1"/>
          <p:nvPr/>
        </p:nvSpPr>
        <p:spPr>
          <a:xfrm>
            <a:off x="2602873" y="5417934"/>
            <a:ext cx="370635" cy="183255"/>
          </a:xfrm>
          <a:prstGeom prst="rect">
            <a:avLst/>
          </a:prstGeom>
          <a:noFill/>
          <a:ln>
            <a:noFill/>
          </a:ln>
        </p:spPr>
        <p:txBody>
          <a:bodyPr spcFirstLastPara="1" wrap="square" lIns="0" tIns="0" rIns="0" bIns="0" anchor="t" anchorCtr="0">
            <a:spAutoFit/>
          </a:bodyPr>
          <a:lstStyle/>
          <a:p>
            <a:pPr marL="8405" algn="ctr">
              <a:buSzPts val="1191"/>
            </a:pPr>
            <a:r>
              <a:rPr lang="en-US" sz="1191"/>
              <a:t>Bone</a:t>
            </a:r>
            <a:endParaRPr/>
          </a:p>
        </p:txBody>
      </p:sp>
      <p:sp>
        <p:nvSpPr>
          <p:cNvPr id="122" name="Google Shape;122;p5"/>
          <p:cNvSpPr txBox="1"/>
          <p:nvPr/>
        </p:nvSpPr>
        <p:spPr>
          <a:xfrm>
            <a:off x="3841617" y="5417934"/>
            <a:ext cx="420641" cy="183255"/>
          </a:xfrm>
          <a:prstGeom prst="rect">
            <a:avLst/>
          </a:prstGeom>
          <a:noFill/>
          <a:ln>
            <a:noFill/>
          </a:ln>
        </p:spPr>
        <p:txBody>
          <a:bodyPr spcFirstLastPara="1" wrap="square" lIns="0" tIns="0" rIns="0" bIns="0" anchor="t" anchorCtr="0">
            <a:spAutoFit/>
          </a:bodyPr>
          <a:lstStyle/>
          <a:p>
            <a:pPr marL="8405" algn="ctr">
              <a:buSzPts val="1191"/>
            </a:pPr>
            <a:r>
              <a:rPr lang="en-US" sz="1191"/>
              <a:t>Nerve</a:t>
            </a:r>
            <a:endParaRPr/>
          </a:p>
        </p:txBody>
      </p:sp>
      <p:sp>
        <p:nvSpPr>
          <p:cNvPr id="123" name="Google Shape;123;p5"/>
          <p:cNvSpPr txBox="1"/>
          <p:nvPr/>
        </p:nvSpPr>
        <p:spPr>
          <a:xfrm>
            <a:off x="4839961" y="5380633"/>
            <a:ext cx="496800" cy="183300"/>
          </a:xfrm>
          <a:prstGeom prst="rect">
            <a:avLst/>
          </a:prstGeom>
          <a:noFill/>
          <a:ln>
            <a:noFill/>
          </a:ln>
        </p:spPr>
        <p:txBody>
          <a:bodyPr spcFirstLastPara="1" wrap="square" lIns="0" tIns="0" rIns="0" bIns="0" anchor="t" anchorCtr="0">
            <a:spAutoFit/>
          </a:bodyPr>
          <a:lstStyle/>
          <a:p>
            <a:pPr marL="8405" algn="ctr">
              <a:buSzPts val="1191"/>
            </a:pPr>
            <a:r>
              <a:rPr lang="en-US" sz="1191"/>
              <a:t>Muscle</a:t>
            </a:r>
            <a:endParaRPr/>
          </a:p>
        </p:txBody>
      </p:sp>
      <p:sp>
        <p:nvSpPr>
          <p:cNvPr id="124" name="Google Shape;124;p5"/>
          <p:cNvSpPr txBox="1"/>
          <p:nvPr/>
        </p:nvSpPr>
        <p:spPr>
          <a:xfrm>
            <a:off x="6555118" y="5417933"/>
            <a:ext cx="235744" cy="183255"/>
          </a:xfrm>
          <a:prstGeom prst="rect">
            <a:avLst/>
          </a:prstGeom>
          <a:noFill/>
          <a:ln>
            <a:noFill/>
          </a:ln>
        </p:spPr>
        <p:txBody>
          <a:bodyPr spcFirstLastPara="1" wrap="square" lIns="0" tIns="0" rIns="0" bIns="0" anchor="t" anchorCtr="0">
            <a:spAutoFit/>
          </a:bodyPr>
          <a:lstStyle/>
          <a:p>
            <a:pPr marL="8405" algn="ctr">
              <a:buSzPts val="1191"/>
            </a:pPr>
            <a:r>
              <a:rPr lang="en-US" sz="1191"/>
              <a:t>Fat</a:t>
            </a:r>
            <a:endParaRPr sz="1191"/>
          </a:p>
        </p:txBody>
      </p:sp>
    </p:spTree>
    <p:extLst>
      <p:ext uri="{BB962C8B-B14F-4D97-AF65-F5344CB8AC3E}">
        <p14:creationId xmlns:p14="http://schemas.microsoft.com/office/powerpoint/2010/main" val="3367749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877454" y="1369548"/>
            <a:ext cx="2032259" cy="533430"/>
          </a:xfrm>
          <a:prstGeom prst="rect">
            <a:avLst/>
          </a:prstGeom>
          <a:noFill/>
          <a:ln>
            <a:noFill/>
          </a:ln>
        </p:spPr>
        <p:txBody>
          <a:bodyPr spcFirstLastPara="1" wrap="square" lIns="91425" tIns="91425" rIns="91425" bIns="91425" anchor="b" anchorCtr="0">
            <a:noAutofit/>
          </a:bodyPr>
          <a:lstStyle/>
          <a:p>
            <a:pPr>
              <a:buSzPts val="2400"/>
            </a:pPr>
            <a:r>
              <a:rPr lang="en-US"/>
              <a:t>2 types of Cells</a:t>
            </a:r>
            <a:endParaRPr/>
          </a:p>
        </p:txBody>
      </p:sp>
      <p:sp>
        <p:nvSpPr>
          <p:cNvPr id="130" name="Google Shape;130;p6"/>
          <p:cNvSpPr txBox="1">
            <a:spLocks noGrp="1"/>
          </p:cNvSpPr>
          <p:nvPr>
            <p:ph type="body" idx="1"/>
          </p:nvPr>
        </p:nvSpPr>
        <p:spPr>
          <a:xfrm>
            <a:off x="1499082" y="2590048"/>
            <a:ext cx="3436741" cy="2601361"/>
          </a:xfrm>
          <a:prstGeom prst="rect">
            <a:avLst/>
          </a:prstGeom>
          <a:noFill/>
          <a:ln>
            <a:noFill/>
          </a:ln>
        </p:spPr>
        <p:txBody>
          <a:bodyPr spcFirstLastPara="1" wrap="square" lIns="91425" tIns="91425" rIns="91425" bIns="91425" anchor="t" anchorCtr="0">
            <a:noAutofit/>
          </a:bodyPr>
          <a:lstStyle/>
          <a:p>
            <a:pPr indent="-457200">
              <a:lnSpc>
                <a:spcPct val="100000"/>
              </a:lnSpc>
              <a:buSzPts val="2000"/>
              <a:buFont typeface="Arial"/>
              <a:buAutoNum type="arabicPeriod"/>
            </a:pPr>
            <a:r>
              <a:rPr lang="en-US" sz="2000">
                <a:latin typeface="Dosis"/>
                <a:ea typeface="Dosis"/>
                <a:cs typeface="Dosis"/>
                <a:sym typeface="Dosis"/>
              </a:rPr>
              <a:t>Eukaryotic Cells</a:t>
            </a:r>
            <a:endParaRPr/>
          </a:p>
          <a:p>
            <a:pPr indent="-457200">
              <a:lnSpc>
                <a:spcPct val="100000"/>
              </a:lnSpc>
              <a:buSzPts val="2000"/>
              <a:buFont typeface="Arial"/>
              <a:buAutoNum type="arabicPeriod"/>
            </a:pPr>
            <a:r>
              <a:rPr lang="en-US" sz="2000">
                <a:latin typeface="Dosis"/>
                <a:ea typeface="Dosis"/>
                <a:cs typeface="Dosis"/>
                <a:sym typeface="Dosis"/>
              </a:rPr>
              <a:t>Prokaryotic Cells</a:t>
            </a:r>
            <a:br>
              <a:rPr lang="en-US" sz="2000">
                <a:latin typeface="Dosis"/>
                <a:ea typeface="Dosis"/>
                <a:cs typeface="Dosis"/>
                <a:sym typeface="Dosis"/>
              </a:rPr>
            </a:br>
            <a:endParaRPr sz="2000">
              <a:latin typeface="Dosis"/>
              <a:ea typeface="Dosis"/>
              <a:cs typeface="Dosis"/>
              <a:sym typeface="Dosis"/>
            </a:endParaRPr>
          </a:p>
        </p:txBody>
      </p:sp>
    </p:spTree>
    <p:extLst>
      <p:ext uri="{BB962C8B-B14F-4D97-AF65-F5344CB8AC3E}">
        <p14:creationId xmlns:p14="http://schemas.microsoft.com/office/powerpoint/2010/main" val="229219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xfrm>
            <a:off x="301752" y="228600"/>
            <a:ext cx="8534400" cy="758952"/>
          </a:xfrm>
          <a:prstGeom prst="rect">
            <a:avLst/>
          </a:prstGeom>
          <a:solidFill>
            <a:schemeClr val="lt1"/>
          </a:solid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a:t>Fields of Computer</a:t>
            </a:r>
            <a:endParaRPr/>
          </a:p>
        </p:txBody>
      </p:sp>
      <p:sp>
        <p:nvSpPr>
          <p:cNvPr id="92" name="Google Shape;92;p4"/>
          <p:cNvSpPr txBox="1">
            <a:spLocks noGrp="1"/>
          </p:cNvSpPr>
          <p:nvPr>
            <p:ph type="body" idx="1"/>
          </p:nvPr>
        </p:nvSpPr>
        <p:spPr>
          <a:xfrm>
            <a:off x="225552" y="1527048"/>
            <a:ext cx="8503800" cy="4572000"/>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Science(e.g. Chemical industry)</a:t>
            </a:r>
            <a:endParaRPr/>
          </a:p>
          <a:p>
            <a:pPr marL="274320" lvl="0" indent="-274320" algn="l" rtl="0">
              <a:spcBef>
                <a:spcPts val="540"/>
              </a:spcBef>
              <a:spcAft>
                <a:spcPts val="0"/>
              </a:spcAft>
              <a:buSzPts val="2295"/>
              <a:buChar char="●"/>
            </a:pPr>
            <a:r>
              <a:rPr lang="en-US"/>
              <a:t>Medicine(e.g. Bioinformatics)</a:t>
            </a:r>
            <a:endParaRPr/>
          </a:p>
          <a:p>
            <a:pPr marL="274320" lvl="0" indent="-274320" algn="l" rtl="0">
              <a:spcBef>
                <a:spcPts val="540"/>
              </a:spcBef>
              <a:spcAft>
                <a:spcPts val="0"/>
              </a:spcAft>
              <a:buSzPts val="2295"/>
              <a:buChar char="●"/>
            </a:pPr>
            <a:r>
              <a:rPr lang="en-US"/>
              <a:t>Education</a:t>
            </a:r>
            <a:endParaRPr/>
          </a:p>
          <a:p>
            <a:pPr marL="274320" lvl="0" indent="-274320" algn="l" rtl="0">
              <a:spcBef>
                <a:spcPts val="540"/>
              </a:spcBef>
              <a:spcAft>
                <a:spcPts val="0"/>
              </a:spcAft>
              <a:buSzPts val="2295"/>
              <a:buChar char="●"/>
            </a:pPr>
            <a:r>
              <a:rPr lang="en-US"/>
              <a:t>Banking</a:t>
            </a:r>
            <a:endParaRPr/>
          </a:p>
          <a:p>
            <a:pPr marL="274320" lvl="0" indent="-274320" algn="l" rtl="0">
              <a:spcBef>
                <a:spcPts val="540"/>
              </a:spcBef>
              <a:spcAft>
                <a:spcPts val="0"/>
              </a:spcAft>
              <a:buSzPts val="2295"/>
              <a:buChar char="●"/>
            </a:pPr>
            <a:r>
              <a:rPr lang="en-US"/>
              <a:t>Crime Investigation</a:t>
            </a:r>
            <a:endParaRPr/>
          </a:p>
          <a:p>
            <a:pPr marL="274320" lvl="0" indent="-274320" algn="l" rtl="0">
              <a:spcBef>
                <a:spcPts val="540"/>
              </a:spcBef>
              <a:spcAft>
                <a:spcPts val="0"/>
              </a:spcAft>
              <a:buSzPts val="2295"/>
              <a:buChar char="●"/>
            </a:pPr>
            <a:r>
              <a:rPr lang="en-US"/>
              <a:t>Entertainment</a:t>
            </a:r>
            <a:endParaRPr/>
          </a:p>
          <a:p>
            <a:pPr marL="274320" lvl="0" indent="-274320" algn="l" rtl="0">
              <a:spcBef>
                <a:spcPts val="540"/>
              </a:spcBef>
              <a:spcAft>
                <a:spcPts val="0"/>
              </a:spcAft>
              <a:buSzPts val="2295"/>
              <a:buChar char="●"/>
            </a:pPr>
            <a:r>
              <a:rPr lang="en-US"/>
              <a:t>And much more</a:t>
            </a:r>
            <a:endParaRPr/>
          </a:p>
          <a:p>
            <a:pPr marL="274320" lvl="0" indent="-274320" algn="l" rtl="0">
              <a:spcBef>
                <a:spcPts val="540"/>
              </a:spcBef>
              <a:spcAft>
                <a:spcPts val="1200"/>
              </a:spcAft>
              <a:buSzPts val="2295"/>
              <a:buNone/>
            </a:pPr>
            <a:r>
              <a:rPr lang="en-US"/>
              <a:t/>
            </a:r>
            <a:br>
              <a:rPr lang="en-US"/>
            </a:b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805533" y="1355548"/>
            <a:ext cx="2032200" cy="533400"/>
          </a:xfrm>
          <a:prstGeom prst="rect">
            <a:avLst/>
          </a:prstGeom>
          <a:noFill/>
          <a:ln>
            <a:noFill/>
          </a:ln>
        </p:spPr>
        <p:txBody>
          <a:bodyPr spcFirstLastPara="1" wrap="square" lIns="91425" tIns="91425" rIns="91425" bIns="91425" anchor="b" anchorCtr="0">
            <a:noAutofit/>
          </a:bodyPr>
          <a:lstStyle/>
          <a:p>
            <a:pPr>
              <a:buSzPts val="2400"/>
            </a:pPr>
            <a:r>
              <a:rPr lang="en-US"/>
              <a:t>Eukaryotic Cells</a:t>
            </a:r>
            <a:endParaRPr/>
          </a:p>
        </p:txBody>
      </p:sp>
      <p:sp>
        <p:nvSpPr>
          <p:cNvPr id="136" name="Google Shape;136;p7"/>
          <p:cNvSpPr txBox="1">
            <a:spLocks noGrp="1"/>
          </p:cNvSpPr>
          <p:nvPr>
            <p:ph type="body" idx="1"/>
          </p:nvPr>
        </p:nvSpPr>
        <p:spPr>
          <a:xfrm>
            <a:off x="5296925" y="2438346"/>
            <a:ext cx="3436800" cy="2601300"/>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Single or Multi Cell</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Are called Eukaryotes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Have Nucleus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Have membrane bounded organelles</a:t>
            </a:r>
            <a:br>
              <a:rPr lang="en-US" sz="1400">
                <a:latin typeface="Dosis"/>
                <a:ea typeface="Dosis"/>
                <a:cs typeface="Dosis"/>
                <a:sym typeface="Dosis"/>
              </a:rPr>
            </a:br>
            <a:r>
              <a:rPr lang="en-US" sz="1400">
                <a:latin typeface="Dosis"/>
                <a:ea typeface="Dosis"/>
                <a:cs typeface="Dosis"/>
                <a:sym typeface="Dosis"/>
              </a:rPr>
              <a:t> </a:t>
            </a:r>
            <a:endParaRPr/>
          </a:p>
          <a:p>
            <a:pPr marL="285750" indent="-285750">
              <a:lnSpc>
                <a:spcPct val="100000"/>
              </a:lnSpc>
              <a:buSzPts val="1400"/>
              <a:buFont typeface="Arial"/>
              <a:buChar char="•"/>
            </a:pPr>
            <a:r>
              <a:rPr lang="en-US" sz="1400">
                <a:latin typeface="Dosis"/>
                <a:ea typeface="Dosis"/>
                <a:cs typeface="Dosis"/>
                <a:sym typeface="Dosis"/>
              </a:rPr>
              <a:t>Have chromosomes inside Nucleus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Seen in most of the life forms</a:t>
            </a:r>
            <a:endParaRPr sz="1400">
              <a:latin typeface="Dosis"/>
              <a:ea typeface="Dosis"/>
              <a:cs typeface="Dosis"/>
              <a:sym typeface="Dosis"/>
            </a:endParaRPr>
          </a:p>
        </p:txBody>
      </p:sp>
      <p:pic>
        <p:nvPicPr>
          <p:cNvPr id="137" name="Google Shape;137;p7"/>
          <p:cNvPicPr preferRelativeResize="0"/>
          <p:nvPr/>
        </p:nvPicPr>
        <p:blipFill rotWithShape="1">
          <a:blip r:embed="rId3">
            <a:alphaModFix/>
          </a:blip>
          <a:srcRect/>
          <a:stretch/>
        </p:blipFill>
        <p:spPr>
          <a:xfrm>
            <a:off x="805534" y="2302372"/>
            <a:ext cx="3833057" cy="2873265"/>
          </a:xfrm>
          <a:prstGeom prst="rect">
            <a:avLst/>
          </a:prstGeom>
          <a:noFill/>
          <a:ln>
            <a:noFill/>
          </a:ln>
        </p:spPr>
      </p:pic>
    </p:spTree>
    <p:extLst>
      <p:ext uri="{BB962C8B-B14F-4D97-AF65-F5344CB8AC3E}">
        <p14:creationId xmlns:p14="http://schemas.microsoft.com/office/powerpoint/2010/main" val="2441987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8"/>
          <p:cNvSpPr txBox="1">
            <a:spLocks noGrp="1"/>
          </p:cNvSpPr>
          <p:nvPr>
            <p:ph type="title"/>
          </p:nvPr>
        </p:nvSpPr>
        <p:spPr>
          <a:xfrm>
            <a:off x="812258" y="1362823"/>
            <a:ext cx="2148000" cy="533400"/>
          </a:xfrm>
          <a:prstGeom prst="rect">
            <a:avLst/>
          </a:prstGeom>
          <a:noFill/>
          <a:ln>
            <a:noFill/>
          </a:ln>
        </p:spPr>
        <p:txBody>
          <a:bodyPr spcFirstLastPara="1" wrap="square" lIns="91425" tIns="91425" rIns="91425" bIns="91425" anchor="b" anchorCtr="0">
            <a:noAutofit/>
          </a:bodyPr>
          <a:lstStyle/>
          <a:p>
            <a:pPr>
              <a:buSzPts val="2400"/>
            </a:pPr>
            <a:r>
              <a:rPr lang="en-US"/>
              <a:t>Prokaryotic Cells</a:t>
            </a:r>
            <a:endParaRPr/>
          </a:p>
        </p:txBody>
      </p:sp>
      <p:sp>
        <p:nvSpPr>
          <p:cNvPr id="143" name="Google Shape;143;p8"/>
          <p:cNvSpPr txBox="1">
            <a:spLocks noGrp="1"/>
          </p:cNvSpPr>
          <p:nvPr>
            <p:ph type="body" idx="1"/>
          </p:nvPr>
        </p:nvSpPr>
        <p:spPr>
          <a:xfrm>
            <a:off x="914142" y="2276115"/>
            <a:ext cx="3794492" cy="2774763"/>
          </a:xfrm>
          <a:prstGeom prst="rect">
            <a:avLst/>
          </a:prstGeom>
          <a:noFill/>
          <a:ln>
            <a:noFill/>
          </a:ln>
        </p:spPr>
        <p:txBody>
          <a:bodyPr spcFirstLastPara="1" wrap="square" lIns="91425" tIns="91425" rIns="91425" bIns="91425" anchor="t" anchorCtr="0">
            <a:noAutofit/>
          </a:bodyPr>
          <a:lstStyle/>
          <a:p>
            <a:pPr marL="0" indent="-88900">
              <a:lnSpc>
                <a:spcPct val="100000"/>
              </a:lnSpc>
              <a:buSzPts val="1400"/>
              <a:buChar char="▹"/>
            </a:pPr>
            <a:r>
              <a:rPr lang="en-US" sz="1400">
                <a:latin typeface="Dosis"/>
                <a:ea typeface="Dosis"/>
                <a:cs typeface="Dosis"/>
                <a:sym typeface="Dosis"/>
              </a:rPr>
              <a:t>Single Cell organism</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Are called Prokaryotes</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No Nucleus</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No other membrane bounded organelles</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One piece of rolled up DNA floating in cellular fluid</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Mostly some forms of very ancient Bacteria </a:t>
            </a:r>
            <a:endParaRPr/>
          </a:p>
          <a:p>
            <a:pPr marL="0" indent="0">
              <a:lnSpc>
                <a:spcPct val="100000"/>
              </a:lnSpc>
              <a:buSzPts val="1400"/>
              <a:buNone/>
            </a:pPr>
            <a:endParaRPr sz="1400">
              <a:latin typeface="Dosis"/>
              <a:ea typeface="Dosis"/>
              <a:cs typeface="Dosis"/>
              <a:sym typeface="Dosis"/>
            </a:endParaRPr>
          </a:p>
        </p:txBody>
      </p:sp>
      <p:pic>
        <p:nvPicPr>
          <p:cNvPr id="144" name="Google Shape;144;p8"/>
          <p:cNvPicPr preferRelativeResize="0"/>
          <p:nvPr/>
        </p:nvPicPr>
        <p:blipFill rotWithShape="1">
          <a:blip r:embed="rId3">
            <a:alphaModFix/>
          </a:blip>
          <a:srcRect t="-11907" r="38442" b="27632"/>
          <a:stretch/>
        </p:blipFill>
        <p:spPr>
          <a:xfrm>
            <a:off x="3142425" y="2208601"/>
            <a:ext cx="5244499" cy="3101225"/>
          </a:xfrm>
          <a:prstGeom prst="rect">
            <a:avLst/>
          </a:prstGeom>
          <a:noFill/>
          <a:ln>
            <a:noFill/>
          </a:ln>
        </p:spPr>
      </p:pic>
    </p:spTree>
    <p:extLst>
      <p:ext uri="{BB962C8B-B14F-4D97-AF65-F5344CB8AC3E}">
        <p14:creationId xmlns:p14="http://schemas.microsoft.com/office/powerpoint/2010/main" val="245063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3. Nucleic Acid</a:t>
            </a:r>
            <a:endParaRPr/>
          </a:p>
        </p:txBody>
      </p:sp>
      <p:sp>
        <p:nvSpPr>
          <p:cNvPr id="150" name="Google Shape;150;p9"/>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endParaRPr/>
          </a:p>
        </p:txBody>
      </p:sp>
    </p:spTree>
    <p:extLst>
      <p:ext uri="{BB962C8B-B14F-4D97-AF65-F5344CB8AC3E}">
        <p14:creationId xmlns:p14="http://schemas.microsoft.com/office/powerpoint/2010/main" val="3946317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title"/>
          </p:nvPr>
        </p:nvSpPr>
        <p:spPr>
          <a:xfrm>
            <a:off x="387825" y="1214287"/>
            <a:ext cx="8368200" cy="686100"/>
          </a:xfrm>
          <a:prstGeom prst="rect">
            <a:avLst/>
          </a:prstGeom>
          <a:noFill/>
          <a:ln>
            <a:noFill/>
          </a:ln>
        </p:spPr>
        <p:txBody>
          <a:bodyPr spcFirstLastPara="1" wrap="square" lIns="91425" tIns="91425" rIns="91425" bIns="91425" anchor="b" anchorCtr="0">
            <a:noAutofit/>
          </a:bodyPr>
          <a:lstStyle/>
          <a:p>
            <a:pPr>
              <a:buSzPts val="2400"/>
            </a:pPr>
            <a:r>
              <a:rPr lang="en-US"/>
              <a:t>All Life depends on 3 critical molecules</a:t>
            </a:r>
            <a:endParaRPr/>
          </a:p>
        </p:txBody>
      </p:sp>
      <p:sp>
        <p:nvSpPr>
          <p:cNvPr id="156" name="Google Shape;156;p10"/>
          <p:cNvSpPr txBox="1">
            <a:spLocks noGrp="1"/>
          </p:cNvSpPr>
          <p:nvPr>
            <p:ph type="body" idx="1"/>
          </p:nvPr>
        </p:nvSpPr>
        <p:spPr>
          <a:xfrm>
            <a:off x="857250" y="2001525"/>
            <a:ext cx="7500900" cy="3346500"/>
          </a:xfrm>
          <a:prstGeom prst="rect">
            <a:avLst/>
          </a:prstGeom>
          <a:noFill/>
          <a:ln>
            <a:noFill/>
          </a:ln>
        </p:spPr>
        <p:txBody>
          <a:bodyPr spcFirstLastPara="1" wrap="square" lIns="91425" tIns="91425" rIns="91425" bIns="91425" anchor="t" anchorCtr="0">
            <a:noAutofit/>
          </a:bodyPr>
          <a:lstStyle/>
          <a:p>
            <a:pPr marL="234915" indent="-226510">
              <a:lnSpc>
                <a:spcPct val="100000"/>
              </a:lnSpc>
              <a:buSzPts val="1720"/>
              <a:buFont typeface="Arial"/>
              <a:buChar char="•"/>
            </a:pPr>
            <a:r>
              <a:rPr lang="en-US" sz="1720"/>
              <a:t>DNAs</a:t>
            </a:r>
            <a:endParaRPr sz="1720"/>
          </a:p>
          <a:p>
            <a:pPr marL="499669" lvl="1" indent="-188689">
              <a:lnSpc>
                <a:spcPct val="100000"/>
              </a:lnSpc>
              <a:spcBef>
                <a:spcPts val="374"/>
              </a:spcBef>
              <a:buSzPts val="1588"/>
              <a:buFont typeface="Arial"/>
              <a:buChar char="–"/>
            </a:pPr>
            <a:r>
              <a:rPr lang="en-US" sz="1588"/>
              <a:t>Hold information on how cell works</a:t>
            </a:r>
            <a:endParaRPr/>
          </a:p>
          <a:p>
            <a:pPr marL="234915" indent="-226510">
              <a:lnSpc>
                <a:spcPct val="100000"/>
              </a:lnSpc>
              <a:spcBef>
                <a:spcPts val="420"/>
              </a:spcBef>
              <a:buSzPts val="1720"/>
              <a:buFont typeface="Arial"/>
              <a:buChar char="•"/>
            </a:pPr>
            <a:r>
              <a:rPr lang="en-US" sz="1720"/>
              <a:t>RNAs</a:t>
            </a:r>
            <a:endParaRPr sz="1720"/>
          </a:p>
          <a:p>
            <a:pPr marL="500089" marR="3362" lvl="1" indent="-189109">
              <a:lnSpc>
                <a:spcPct val="100000"/>
              </a:lnSpc>
              <a:spcBef>
                <a:spcPts val="374"/>
              </a:spcBef>
              <a:buSzPts val="1588"/>
              <a:buFont typeface="Arial"/>
              <a:buChar char="–"/>
            </a:pPr>
            <a:r>
              <a:rPr lang="en-US" sz="1588"/>
              <a:t>Act to transfer short pieces of information to different parts of cell</a:t>
            </a:r>
            <a:endParaRPr/>
          </a:p>
          <a:p>
            <a:pPr marL="499669" lvl="1" indent="-188689">
              <a:lnSpc>
                <a:spcPct val="100000"/>
              </a:lnSpc>
              <a:spcBef>
                <a:spcPts val="377"/>
              </a:spcBef>
              <a:buSzPts val="1588"/>
              <a:buFont typeface="Arial"/>
              <a:buChar char="–"/>
            </a:pPr>
            <a:r>
              <a:rPr lang="en-US" sz="1588"/>
              <a:t>Provide templates to synthesize into protein</a:t>
            </a:r>
            <a:endParaRPr/>
          </a:p>
          <a:p>
            <a:pPr marL="234915" indent="-226510">
              <a:lnSpc>
                <a:spcPct val="100000"/>
              </a:lnSpc>
              <a:spcBef>
                <a:spcPts val="420"/>
              </a:spcBef>
              <a:buSzPts val="1720"/>
              <a:buFont typeface="Arial"/>
              <a:buChar char="•"/>
            </a:pPr>
            <a:r>
              <a:rPr lang="en-US" sz="1720"/>
              <a:t>Proteins</a:t>
            </a:r>
            <a:endParaRPr sz="1720"/>
          </a:p>
          <a:p>
            <a:pPr marL="500089" marR="191631" lvl="1" indent="-189109">
              <a:lnSpc>
                <a:spcPct val="100000"/>
              </a:lnSpc>
              <a:spcBef>
                <a:spcPts val="374"/>
              </a:spcBef>
              <a:buSzPts val="1588"/>
              <a:buFont typeface="Arial"/>
              <a:buChar char="–"/>
            </a:pPr>
            <a:r>
              <a:rPr lang="en-US" sz="1588"/>
              <a:t>Form enzymes that send signals to other cells and regulate gene activity</a:t>
            </a:r>
            <a:endParaRPr/>
          </a:p>
          <a:p>
            <a:pPr marL="499669" lvl="1" indent="-188689">
              <a:lnSpc>
                <a:spcPct val="100000"/>
              </a:lnSpc>
              <a:spcBef>
                <a:spcPts val="377"/>
              </a:spcBef>
              <a:buSzPts val="1588"/>
              <a:buFont typeface="Arial"/>
              <a:buChar char="–"/>
            </a:pPr>
            <a:r>
              <a:rPr lang="en-US" sz="1588"/>
              <a:t>Form body’s major components (e.g. hair, skin, etc.)</a:t>
            </a:r>
            <a:endParaRPr sz="1588"/>
          </a:p>
          <a:p>
            <a:pPr marL="499669" lvl="1" indent="-188689">
              <a:lnSpc>
                <a:spcPct val="100000"/>
              </a:lnSpc>
              <a:spcBef>
                <a:spcPts val="377"/>
              </a:spcBef>
              <a:buSzPts val="1588"/>
              <a:buFont typeface="Arial"/>
              <a:buChar char="–"/>
            </a:pPr>
            <a:r>
              <a:rPr lang="en-US" sz="1588"/>
              <a:t>Are life’s laborers!</a:t>
            </a:r>
            <a:endParaRPr/>
          </a:p>
          <a:p>
            <a:pPr marL="0" indent="0">
              <a:lnSpc>
                <a:spcPct val="100000"/>
              </a:lnSpc>
              <a:buSzPts val="2000"/>
              <a:buNone/>
            </a:pPr>
            <a:endParaRPr sz="1588"/>
          </a:p>
        </p:txBody>
      </p:sp>
    </p:spTree>
    <p:extLst>
      <p:ext uri="{BB962C8B-B14F-4D97-AF65-F5344CB8AC3E}">
        <p14:creationId xmlns:p14="http://schemas.microsoft.com/office/powerpoint/2010/main" val="3533005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844425" y="862848"/>
            <a:ext cx="3881687" cy="1139999"/>
          </a:xfrm>
          <a:prstGeom prst="rect">
            <a:avLst/>
          </a:prstGeom>
          <a:noFill/>
          <a:ln>
            <a:noFill/>
          </a:ln>
        </p:spPr>
        <p:txBody>
          <a:bodyPr spcFirstLastPara="1" wrap="square" lIns="91425" tIns="91425" rIns="91425" bIns="91425" anchor="b" anchorCtr="0">
            <a:noAutofit/>
          </a:bodyPr>
          <a:lstStyle/>
          <a:p>
            <a:pPr>
              <a:buSzPts val="2400"/>
            </a:pPr>
            <a:r>
              <a:rPr lang="en-US"/>
              <a:t>Building Blocks of Nucleic acids</a:t>
            </a:r>
            <a:endParaRPr/>
          </a:p>
        </p:txBody>
      </p:sp>
      <p:sp>
        <p:nvSpPr>
          <p:cNvPr id="162" name="Google Shape;162;p11"/>
          <p:cNvSpPr txBox="1"/>
          <p:nvPr/>
        </p:nvSpPr>
        <p:spPr>
          <a:xfrm>
            <a:off x="1819400" y="2199575"/>
            <a:ext cx="5323800" cy="552844"/>
          </a:xfrm>
          <a:prstGeom prst="rect">
            <a:avLst/>
          </a:prstGeom>
          <a:solidFill>
            <a:schemeClr val="dk1"/>
          </a:solidFill>
          <a:ln>
            <a:noFill/>
          </a:ln>
        </p:spPr>
        <p:txBody>
          <a:bodyPr spcFirstLastPara="1" wrap="square" lIns="0" tIns="0" rIns="0" bIns="0" anchor="t" anchorCtr="0">
            <a:spAutoFit/>
          </a:bodyPr>
          <a:lstStyle/>
          <a:p>
            <a:pPr marL="235336"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DNA/RNA are polymeric chain on nucleotides</a:t>
            </a:r>
            <a:endParaRPr/>
          </a:p>
          <a:p>
            <a:pPr marL="234915" indent="-226509">
              <a:spcBef>
                <a:spcPts val="480"/>
              </a:spcBef>
              <a:buClr>
                <a:srgbClr val="415665"/>
              </a:buClr>
              <a:buSzPts val="1588"/>
              <a:buFont typeface="Arial"/>
              <a:buChar char="•"/>
            </a:pPr>
            <a:r>
              <a:rPr lang="en-US" sz="1588">
                <a:solidFill>
                  <a:srgbClr val="415665"/>
                </a:solidFill>
                <a:latin typeface="Source Sans Pro"/>
                <a:ea typeface="Source Sans Pro"/>
                <a:cs typeface="Source Sans Pro"/>
                <a:sym typeface="Source Sans Pro"/>
              </a:rPr>
              <a:t>Three parts of Nucleotides</a:t>
            </a:r>
            <a:endParaRPr/>
          </a:p>
        </p:txBody>
      </p:sp>
      <p:sp>
        <p:nvSpPr>
          <p:cNvPr id="163" name="Google Shape;163;p11"/>
          <p:cNvSpPr txBox="1"/>
          <p:nvPr/>
        </p:nvSpPr>
        <p:spPr>
          <a:xfrm>
            <a:off x="3003292" y="2819533"/>
            <a:ext cx="3137400" cy="810030"/>
          </a:xfrm>
          <a:prstGeom prst="rect">
            <a:avLst/>
          </a:prstGeom>
          <a:solidFill>
            <a:schemeClr val="dk1"/>
          </a:solidFill>
          <a:ln>
            <a:noFill/>
          </a:ln>
        </p:spPr>
        <p:txBody>
          <a:bodyPr spcFirstLastPara="1" wrap="square" lIns="0" tIns="0" rIns="0" bIns="0" anchor="t" anchorCtr="0">
            <a:spAutoFit/>
          </a:bodyPr>
          <a:lstStyle/>
          <a:p>
            <a:pPr marL="159272" indent="-150867">
              <a:buClr>
                <a:srgbClr val="415665"/>
              </a:buClr>
              <a:buSzPts val="1588"/>
              <a:buFont typeface="Arial"/>
              <a:buChar char="–"/>
            </a:pPr>
            <a:r>
              <a:rPr lang="en-US" sz="1588">
                <a:solidFill>
                  <a:srgbClr val="415665"/>
                </a:solidFill>
                <a:latin typeface="Source Sans Pro"/>
                <a:ea typeface="Source Sans Pro"/>
                <a:cs typeface="Source Sans Pro"/>
                <a:sym typeface="Source Sans Pro"/>
              </a:rPr>
              <a:t>a nitrogenous base,</a:t>
            </a:r>
            <a:endParaRPr/>
          </a:p>
          <a:p>
            <a:pPr marL="159272" indent="-150867">
              <a:spcBef>
                <a:spcPts val="318"/>
              </a:spcBef>
              <a:buClr>
                <a:srgbClr val="415665"/>
              </a:buClr>
              <a:buSzPts val="1588"/>
              <a:buFont typeface="Arial"/>
              <a:buChar char="–"/>
            </a:pPr>
            <a:r>
              <a:rPr lang="en-US" sz="1588">
                <a:solidFill>
                  <a:srgbClr val="415665"/>
                </a:solidFill>
                <a:latin typeface="Source Sans Pro"/>
                <a:ea typeface="Source Sans Pro"/>
                <a:cs typeface="Source Sans Pro"/>
                <a:sym typeface="Source Sans Pro"/>
              </a:rPr>
              <a:t>a five-carbon-atom sugar and</a:t>
            </a:r>
            <a:endParaRPr/>
          </a:p>
          <a:p>
            <a:pPr marL="159272" indent="-150867">
              <a:spcBef>
                <a:spcPts val="311"/>
              </a:spcBef>
              <a:buClr>
                <a:srgbClr val="415665"/>
              </a:buClr>
              <a:buSzPts val="1588"/>
              <a:buFont typeface="Arial"/>
              <a:buChar char="–"/>
            </a:pPr>
            <a:r>
              <a:rPr lang="en-US" sz="1588">
                <a:solidFill>
                  <a:srgbClr val="415665"/>
                </a:solidFill>
                <a:latin typeface="Source Sans Pro"/>
                <a:ea typeface="Source Sans Pro"/>
                <a:cs typeface="Source Sans Pro"/>
                <a:sym typeface="Source Sans Pro"/>
              </a:rPr>
              <a:t>a phosphate group</a:t>
            </a:r>
            <a:endParaRPr/>
          </a:p>
        </p:txBody>
      </p:sp>
      <p:sp>
        <p:nvSpPr>
          <p:cNvPr id="164" name="Google Shape;164;p11"/>
          <p:cNvSpPr/>
          <p:nvPr/>
        </p:nvSpPr>
        <p:spPr>
          <a:xfrm>
            <a:off x="2809906" y="3713799"/>
            <a:ext cx="1916100" cy="1097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927"/>
            </a:pPr>
            <a:endParaRPr sz="927"/>
          </a:p>
        </p:txBody>
      </p:sp>
      <p:sp>
        <p:nvSpPr>
          <p:cNvPr id="165" name="Google Shape;165;p11"/>
          <p:cNvSpPr/>
          <p:nvPr/>
        </p:nvSpPr>
        <p:spPr>
          <a:xfrm>
            <a:off x="2809892" y="4891841"/>
            <a:ext cx="3782100" cy="1097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SzPts val="927"/>
            </a:pPr>
            <a:endParaRPr sz="927"/>
          </a:p>
        </p:txBody>
      </p:sp>
    </p:spTree>
    <p:extLst>
      <p:ext uri="{BB962C8B-B14F-4D97-AF65-F5344CB8AC3E}">
        <p14:creationId xmlns:p14="http://schemas.microsoft.com/office/powerpoint/2010/main" val="4135907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387900" y="1315275"/>
            <a:ext cx="8368200" cy="686100"/>
          </a:xfrm>
          <a:prstGeom prst="rect">
            <a:avLst/>
          </a:prstGeom>
          <a:solidFill>
            <a:srgbClr val="0DB7C4"/>
          </a:solidFill>
          <a:ln>
            <a:noFill/>
          </a:ln>
        </p:spPr>
        <p:txBody>
          <a:bodyPr spcFirstLastPara="1" wrap="square" lIns="91425" tIns="91425" rIns="91425" bIns="91425" anchor="b" anchorCtr="0">
            <a:noAutofit/>
          </a:bodyPr>
          <a:lstStyle/>
          <a:p>
            <a:pPr>
              <a:buSzPts val="2400"/>
            </a:pPr>
            <a:r>
              <a:rPr lang="en-US"/>
              <a:t>Nucleic acids Bases</a:t>
            </a:r>
            <a:endParaRPr/>
          </a:p>
        </p:txBody>
      </p:sp>
      <p:sp>
        <p:nvSpPr>
          <p:cNvPr id="171" name="Google Shape;171;p12"/>
          <p:cNvSpPr txBox="1"/>
          <p:nvPr/>
        </p:nvSpPr>
        <p:spPr>
          <a:xfrm>
            <a:off x="1863933" y="2376120"/>
            <a:ext cx="5129700" cy="1221809"/>
          </a:xfrm>
          <a:prstGeom prst="rect">
            <a:avLst/>
          </a:prstGeom>
          <a:solidFill>
            <a:srgbClr val="0DB7C4"/>
          </a:solidFill>
          <a:ln>
            <a:noFill/>
          </a:ln>
        </p:spPr>
        <p:txBody>
          <a:bodyPr spcFirstLastPara="1" wrap="square" lIns="0" tIns="0" rIns="0" bIns="0" anchor="t" anchorCtr="0">
            <a:spAutoFit/>
          </a:bodyPr>
          <a:lstStyle/>
          <a:p>
            <a:pPr marL="235336" marR="3361"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Adenine (A), </a:t>
            </a:r>
            <a:endParaRPr sz="1588">
              <a:solidFill>
                <a:srgbClr val="415665"/>
              </a:solidFill>
              <a:latin typeface="Source Sans Pro"/>
              <a:ea typeface="Source Sans Pro"/>
              <a:cs typeface="Source Sans Pro"/>
              <a:sym typeface="Source Sans Pro"/>
            </a:endParaRPr>
          </a:p>
          <a:p>
            <a:pPr marL="235336" marR="3361"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Guanine (G)</a:t>
            </a:r>
            <a:endParaRPr sz="1588">
              <a:solidFill>
                <a:srgbClr val="415665"/>
              </a:solidFill>
              <a:latin typeface="Source Sans Pro"/>
              <a:ea typeface="Source Sans Pro"/>
              <a:cs typeface="Source Sans Pro"/>
              <a:sym typeface="Source Sans Pro"/>
            </a:endParaRPr>
          </a:p>
          <a:p>
            <a:pPr marL="235336" marR="3361"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 Cytosine (C)</a:t>
            </a:r>
            <a:endParaRPr sz="1588">
              <a:solidFill>
                <a:srgbClr val="415665"/>
              </a:solidFill>
              <a:latin typeface="Source Sans Pro"/>
              <a:ea typeface="Source Sans Pro"/>
              <a:cs typeface="Source Sans Pro"/>
              <a:sym typeface="Source Sans Pro"/>
            </a:endParaRPr>
          </a:p>
          <a:p>
            <a:pPr marL="235336" marR="3361"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Thymine (T)</a:t>
            </a:r>
            <a:endParaRPr sz="1588">
              <a:solidFill>
                <a:srgbClr val="415665"/>
              </a:solidFill>
              <a:latin typeface="Source Sans Pro"/>
              <a:ea typeface="Source Sans Pro"/>
              <a:cs typeface="Source Sans Pro"/>
              <a:sym typeface="Source Sans Pro"/>
            </a:endParaRPr>
          </a:p>
          <a:p>
            <a:pPr marL="235336" marR="3361" indent="-226930">
              <a:buClr>
                <a:srgbClr val="415665"/>
              </a:buClr>
              <a:buSzPts val="1588"/>
              <a:buFont typeface="Arial"/>
              <a:buChar char="•"/>
            </a:pPr>
            <a:r>
              <a:rPr lang="en-US" sz="1588">
                <a:solidFill>
                  <a:srgbClr val="415665"/>
                </a:solidFill>
                <a:latin typeface="Source Sans Pro"/>
                <a:ea typeface="Source Sans Pro"/>
                <a:cs typeface="Source Sans Pro"/>
                <a:sym typeface="Source Sans Pro"/>
              </a:rPr>
              <a:t> Uracil (U)</a:t>
            </a:r>
            <a:endParaRPr/>
          </a:p>
        </p:txBody>
      </p:sp>
    </p:spTree>
    <p:extLst>
      <p:ext uri="{BB962C8B-B14F-4D97-AF65-F5344CB8AC3E}">
        <p14:creationId xmlns:p14="http://schemas.microsoft.com/office/powerpoint/2010/main" val="4129003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3.1 DeoxyriboNucleic Acid (DNA)</a:t>
            </a:r>
            <a:endParaRPr/>
          </a:p>
        </p:txBody>
      </p:sp>
      <p:sp>
        <p:nvSpPr>
          <p:cNvPr id="177" name="Google Shape;177;p13"/>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Carrier of genetic instructions</a:t>
            </a:r>
            <a:endParaRPr/>
          </a:p>
        </p:txBody>
      </p:sp>
    </p:spTree>
    <p:extLst>
      <p:ext uri="{BB962C8B-B14F-4D97-AF65-F5344CB8AC3E}">
        <p14:creationId xmlns:p14="http://schemas.microsoft.com/office/powerpoint/2010/main" val="3580787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805534" y="1369548"/>
            <a:ext cx="4397087" cy="533430"/>
          </a:xfrm>
          <a:prstGeom prst="rect">
            <a:avLst/>
          </a:prstGeom>
          <a:noFill/>
          <a:ln>
            <a:noFill/>
          </a:ln>
        </p:spPr>
        <p:txBody>
          <a:bodyPr spcFirstLastPara="1" wrap="square" lIns="91425" tIns="91425" rIns="91425" bIns="91425" anchor="b" anchorCtr="0">
            <a:noAutofit/>
          </a:bodyPr>
          <a:lstStyle/>
          <a:p>
            <a:pPr>
              <a:buSzPts val="2400"/>
            </a:pPr>
            <a:r>
              <a:rPr lang="en-US"/>
              <a:t>DNA Structure</a:t>
            </a:r>
            <a:endParaRPr/>
          </a:p>
        </p:txBody>
      </p:sp>
      <p:pic>
        <p:nvPicPr>
          <p:cNvPr id="183" name="Google Shape;183;p14"/>
          <p:cNvPicPr preferRelativeResize="0"/>
          <p:nvPr/>
        </p:nvPicPr>
        <p:blipFill rotWithShape="1">
          <a:blip r:embed="rId3">
            <a:alphaModFix/>
          </a:blip>
          <a:srcRect/>
          <a:stretch/>
        </p:blipFill>
        <p:spPr>
          <a:xfrm>
            <a:off x="5202625" y="1529850"/>
            <a:ext cx="3794500" cy="3879350"/>
          </a:xfrm>
          <a:prstGeom prst="rect">
            <a:avLst/>
          </a:prstGeom>
          <a:noFill/>
          <a:ln>
            <a:noFill/>
          </a:ln>
        </p:spPr>
      </p:pic>
      <p:sp>
        <p:nvSpPr>
          <p:cNvPr id="184" name="Google Shape;184;p14"/>
          <p:cNvSpPr txBox="1">
            <a:spLocks noGrp="1"/>
          </p:cNvSpPr>
          <p:nvPr>
            <p:ph type="body" idx="1"/>
          </p:nvPr>
        </p:nvSpPr>
        <p:spPr>
          <a:xfrm>
            <a:off x="968557" y="1902953"/>
            <a:ext cx="3794400" cy="3803100"/>
          </a:xfrm>
          <a:prstGeom prst="rect">
            <a:avLst/>
          </a:prstGeom>
          <a:noFill/>
          <a:ln>
            <a:noFill/>
          </a:ln>
        </p:spPr>
        <p:txBody>
          <a:bodyPr spcFirstLastPara="1" wrap="square" lIns="91425" tIns="91425" rIns="91425" bIns="91425" anchor="t" anchorCtr="0">
            <a:noAutofit/>
          </a:bodyPr>
          <a:lstStyle/>
          <a:p>
            <a:pPr marL="0" indent="-88900">
              <a:lnSpc>
                <a:spcPct val="100000"/>
              </a:lnSpc>
              <a:buSzPts val="1400"/>
              <a:buChar char="▹"/>
            </a:pPr>
            <a:r>
              <a:rPr lang="en-US" sz="1400" b="1">
                <a:latin typeface="Dosis"/>
                <a:ea typeface="Dosis"/>
                <a:cs typeface="Dosis"/>
                <a:sym typeface="Dosis"/>
              </a:rPr>
              <a:t>Double Helix Structure (Watson and Crick, Nature 1953)</a:t>
            </a:r>
            <a:endParaRPr b="1"/>
          </a:p>
          <a:p>
            <a:pPr marL="0" indent="0">
              <a:lnSpc>
                <a:spcPct val="100000"/>
              </a:lnSpc>
              <a:buSzPts val="1400"/>
              <a:buNone/>
            </a:pP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Two complementary antiparallel strands, one runs from 5’ to 3’ end and another runs from 3’ to 5’ end</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3 major parts – Nitrogenous Base, 5-Carbon Deoxyribose Sugar and Phosphate Group</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Four nitrogenous bases – Adenine (A), Cytosine (C), Guanine (G), Thymine (T)</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A-T is Double Hydrogen Bond and G-C is Triple Hydrogen Bond</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DNA is more stable than RNA due to its Deoxyribose Sugar Structure</a:t>
            </a:r>
            <a:endParaRPr/>
          </a:p>
          <a:p>
            <a:pPr marL="0" indent="0">
              <a:lnSpc>
                <a:spcPct val="100000"/>
              </a:lnSpc>
              <a:buSzPts val="1400"/>
              <a:buNone/>
            </a:pPr>
            <a:endParaRPr sz="1400">
              <a:latin typeface="Dosis"/>
              <a:ea typeface="Dosis"/>
              <a:cs typeface="Dosis"/>
              <a:sym typeface="Dosis"/>
            </a:endParaRPr>
          </a:p>
          <a:p>
            <a:pPr marL="0" indent="0">
              <a:lnSpc>
                <a:spcPct val="100000"/>
              </a:lnSpc>
              <a:buSzPts val="1400"/>
              <a:buNone/>
            </a:pPr>
            <a:endParaRPr sz="1400">
              <a:latin typeface="Dosis"/>
              <a:ea typeface="Dosis"/>
              <a:cs typeface="Dosis"/>
              <a:sym typeface="Dosis"/>
            </a:endParaRPr>
          </a:p>
        </p:txBody>
      </p:sp>
    </p:spTree>
    <p:extLst>
      <p:ext uri="{BB962C8B-B14F-4D97-AF65-F5344CB8AC3E}">
        <p14:creationId xmlns:p14="http://schemas.microsoft.com/office/powerpoint/2010/main" val="1202432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title"/>
          </p:nvPr>
        </p:nvSpPr>
        <p:spPr>
          <a:xfrm>
            <a:off x="498375" y="1268250"/>
            <a:ext cx="3840900" cy="533400"/>
          </a:xfrm>
          <a:prstGeom prst="rect">
            <a:avLst/>
          </a:prstGeom>
          <a:noFill/>
          <a:ln>
            <a:noFill/>
          </a:ln>
        </p:spPr>
        <p:txBody>
          <a:bodyPr spcFirstLastPara="1" wrap="square" lIns="91425" tIns="91425" rIns="91425" bIns="91425" anchor="b" anchorCtr="0">
            <a:noAutofit/>
          </a:bodyPr>
          <a:lstStyle/>
          <a:p>
            <a:pPr>
              <a:buSzPts val="2400"/>
            </a:pPr>
            <a:r>
              <a:rPr lang="en-US"/>
              <a:t>DNA Replication</a:t>
            </a:r>
            <a:endParaRPr/>
          </a:p>
        </p:txBody>
      </p:sp>
      <p:pic>
        <p:nvPicPr>
          <p:cNvPr id="190" name="Google Shape;190;p15"/>
          <p:cNvPicPr preferRelativeResize="0"/>
          <p:nvPr/>
        </p:nvPicPr>
        <p:blipFill rotWithShape="1">
          <a:blip r:embed="rId3">
            <a:alphaModFix/>
          </a:blip>
          <a:srcRect/>
          <a:stretch/>
        </p:blipFill>
        <p:spPr>
          <a:xfrm>
            <a:off x="917900" y="2541100"/>
            <a:ext cx="4133900" cy="2553976"/>
          </a:xfrm>
          <a:prstGeom prst="rect">
            <a:avLst/>
          </a:prstGeom>
          <a:noFill/>
          <a:ln>
            <a:noFill/>
          </a:ln>
        </p:spPr>
      </p:pic>
      <p:sp>
        <p:nvSpPr>
          <p:cNvPr id="191" name="Google Shape;191;p15"/>
          <p:cNvSpPr txBox="1">
            <a:spLocks noGrp="1"/>
          </p:cNvSpPr>
          <p:nvPr>
            <p:ph type="body" idx="1"/>
          </p:nvPr>
        </p:nvSpPr>
        <p:spPr>
          <a:xfrm>
            <a:off x="4990574" y="1137481"/>
            <a:ext cx="4046700" cy="3862200"/>
          </a:xfrm>
          <a:prstGeom prst="rect">
            <a:avLst/>
          </a:prstGeom>
          <a:noFill/>
          <a:ln>
            <a:noFill/>
          </a:ln>
        </p:spPr>
        <p:txBody>
          <a:bodyPr spcFirstLastPara="1" wrap="square" lIns="91425" tIns="91425" rIns="91425" bIns="91425" anchor="t" anchorCtr="0">
            <a:noAutofit/>
          </a:bodyPr>
          <a:lstStyle/>
          <a:p>
            <a:pPr marL="0" indent="25400">
              <a:lnSpc>
                <a:spcPct val="100000"/>
              </a:lnSpc>
              <a:buSzPts val="1400"/>
              <a:buChar char="▹"/>
            </a:pPr>
            <a:r>
              <a:rPr lang="en-US" sz="1400">
                <a:latin typeface="Dosis"/>
                <a:ea typeface="Dosis"/>
                <a:cs typeface="Dosis"/>
                <a:sym typeface="Dosis"/>
              </a:rPr>
              <a:t>Initiation</a:t>
            </a:r>
            <a:endParaRPr/>
          </a:p>
          <a:p>
            <a:pPr marL="0" lvl="4" indent="0">
              <a:lnSpc>
                <a:spcPct val="100000"/>
              </a:lnSpc>
              <a:buNone/>
            </a:pPr>
            <a:r>
              <a:rPr lang="en-US">
                <a:latin typeface="Dosis"/>
                <a:ea typeface="Dosis"/>
                <a:cs typeface="Dosis"/>
                <a:sym typeface="Dosis"/>
              </a:rPr>
              <a:t>	- Helicase enzyme unwinds DNA strands</a:t>
            </a:r>
            <a:endParaRPr/>
          </a:p>
          <a:p>
            <a:pPr marL="0" lvl="4" indent="0">
              <a:lnSpc>
                <a:spcPct val="100000"/>
              </a:lnSpc>
              <a:buNone/>
            </a:pPr>
            <a:r>
              <a:rPr lang="en-US">
                <a:latin typeface="Dosis"/>
                <a:ea typeface="Dosis"/>
                <a:cs typeface="Dosis"/>
                <a:sym typeface="Dosis"/>
              </a:rPr>
              <a:t>	- Replication fork is created</a:t>
            </a:r>
            <a:endParaRPr/>
          </a:p>
          <a:p>
            <a:pPr marL="0" lvl="4" indent="0">
              <a:lnSpc>
                <a:spcPct val="100000"/>
              </a:lnSpc>
              <a:buNone/>
            </a:pPr>
            <a:r>
              <a:rPr lang="en-US">
                <a:latin typeface="Dosis"/>
                <a:ea typeface="Dosis"/>
                <a:cs typeface="Dosis"/>
                <a:sym typeface="Dosis"/>
              </a:rPr>
              <a:t>	- RNA Primer is created by Primase enzyme</a:t>
            </a:r>
            <a:endParaRPr/>
          </a:p>
          <a:p>
            <a:pPr marL="0" lvl="4" indent="0">
              <a:lnSpc>
                <a:spcPct val="100000"/>
              </a:lnSpc>
              <a:buNone/>
            </a:pPr>
            <a:r>
              <a:rPr lang="en-US" b="1" i="1">
                <a:latin typeface="Dosis"/>
                <a:ea typeface="Dosis"/>
                <a:cs typeface="Dosis"/>
                <a:sym typeface="Dosis"/>
              </a:rPr>
              <a:t>	</a:t>
            </a:r>
            <a:r>
              <a:rPr lang="en-US">
                <a:latin typeface="Dosis"/>
                <a:ea typeface="Dosis"/>
                <a:cs typeface="Dosis"/>
                <a:sym typeface="Dosis"/>
              </a:rPr>
              <a:t>- Primer is starting point of elongation</a:t>
            </a:r>
            <a:endParaRPr b="1" i="1">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Elongation</a:t>
            </a:r>
            <a:endParaRPr/>
          </a:p>
          <a:p>
            <a:pPr marL="0" lvl="1" indent="0">
              <a:lnSpc>
                <a:spcPct val="100000"/>
              </a:lnSpc>
              <a:buNone/>
            </a:pPr>
            <a:r>
              <a:rPr lang="en-US">
                <a:latin typeface="Dosis"/>
                <a:ea typeface="Dosis"/>
                <a:cs typeface="Dosis"/>
                <a:sym typeface="Dosis"/>
              </a:rPr>
              <a:t>	- New DNA Strand grows 1 base at a time as 	   complimentary of leading strand (5’ to 3’)</a:t>
            </a:r>
            <a:endParaRPr/>
          </a:p>
          <a:p>
            <a:pPr marL="0" lvl="1" indent="0">
              <a:lnSpc>
                <a:spcPct val="100000"/>
              </a:lnSpc>
              <a:buNone/>
            </a:pPr>
            <a:r>
              <a:rPr lang="en-US">
                <a:latin typeface="Dosis"/>
                <a:ea typeface="Dosis"/>
                <a:cs typeface="Dosis"/>
                <a:sym typeface="Dosis"/>
              </a:rPr>
              <a:t>	- DNA Polymerase enzyme controls it</a:t>
            </a:r>
            <a:endParaRPr/>
          </a:p>
          <a:p>
            <a:pPr marL="0" lvl="1" indent="0">
              <a:lnSpc>
                <a:spcPct val="100000"/>
              </a:lnSpc>
              <a:buNone/>
            </a:pPr>
            <a:r>
              <a:rPr lang="en-US">
                <a:latin typeface="Dosis"/>
                <a:ea typeface="Dosis"/>
                <a:cs typeface="Dosis"/>
                <a:sym typeface="Dosis"/>
              </a:rPr>
              <a:t>	- Complimentary strand of lagging strand is 	   created in small fragments called Okazaki 	   Fragments (3’ to 5’)</a:t>
            </a:r>
            <a:endParaRPr/>
          </a:p>
          <a:p>
            <a:pPr marL="0" indent="-88900">
              <a:lnSpc>
                <a:spcPct val="100000"/>
              </a:lnSpc>
              <a:buSzPts val="1400"/>
              <a:buChar char="▹"/>
            </a:pPr>
            <a:r>
              <a:rPr lang="en-US" sz="1400">
                <a:latin typeface="Dosis"/>
                <a:ea typeface="Dosis"/>
                <a:cs typeface="Dosis"/>
                <a:sym typeface="Dosis"/>
              </a:rPr>
              <a:t>Termination</a:t>
            </a:r>
            <a:endParaRPr/>
          </a:p>
          <a:p>
            <a:pPr marL="0" indent="0">
              <a:lnSpc>
                <a:spcPct val="100000"/>
              </a:lnSpc>
              <a:buSzPts val="1400"/>
              <a:buNone/>
            </a:pPr>
            <a:r>
              <a:rPr lang="en-US" sz="1400">
                <a:latin typeface="Dosis"/>
                <a:ea typeface="Dosis"/>
                <a:cs typeface="Dosis"/>
                <a:sym typeface="Dosis"/>
              </a:rPr>
              <a:t>	- Exonuclease enzyme removes all the 	 	   primer sequences from new strands</a:t>
            </a:r>
            <a:endParaRPr/>
          </a:p>
          <a:p>
            <a:pPr marL="0" indent="0">
              <a:lnSpc>
                <a:spcPct val="100000"/>
              </a:lnSpc>
              <a:buSzPts val="1400"/>
              <a:buNone/>
            </a:pPr>
            <a:r>
              <a:rPr lang="en-US" sz="1400">
                <a:latin typeface="Dosis"/>
                <a:ea typeface="Dosis"/>
                <a:cs typeface="Dosis"/>
                <a:sym typeface="Dosis"/>
              </a:rPr>
              <a:t>	- Again, DNA Polymerase fills the gaps</a:t>
            </a:r>
            <a:endParaRPr/>
          </a:p>
          <a:p>
            <a:pPr marL="0" indent="0">
              <a:lnSpc>
                <a:spcPct val="100000"/>
              </a:lnSpc>
              <a:buSzPts val="1400"/>
              <a:buNone/>
            </a:pPr>
            <a:r>
              <a:rPr lang="en-US" sz="1400">
                <a:latin typeface="Dosis"/>
                <a:ea typeface="Dosis"/>
                <a:cs typeface="Dosis"/>
                <a:sym typeface="Dosis"/>
              </a:rPr>
              <a:t>	- DNA Ligase enzyme seals all the gaps</a:t>
            </a:r>
            <a:endParaRPr sz="1400" u="sng">
              <a:latin typeface="Dosis"/>
              <a:ea typeface="Dosis"/>
              <a:cs typeface="Dosis"/>
              <a:sym typeface="Dosis"/>
            </a:endParaRPr>
          </a:p>
          <a:p>
            <a:pPr marL="0" indent="0">
              <a:lnSpc>
                <a:spcPct val="100000"/>
              </a:lnSpc>
              <a:buSzPts val="1400"/>
              <a:buNone/>
            </a:pPr>
            <a:endParaRPr sz="1400">
              <a:latin typeface="Dosis"/>
              <a:ea typeface="Dosis"/>
              <a:cs typeface="Dosis"/>
              <a:sym typeface="Dosis"/>
            </a:endParaRPr>
          </a:p>
        </p:txBody>
      </p:sp>
      <p:sp>
        <p:nvSpPr>
          <p:cNvPr id="192" name="Google Shape;192;p15"/>
          <p:cNvSpPr txBox="1"/>
          <p:nvPr/>
        </p:nvSpPr>
        <p:spPr>
          <a:xfrm>
            <a:off x="964294" y="5166493"/>
            <a:ext cx="7766879" cy="599089"/>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b="1">
                <a:solidFill>
                  <a:schemeClr val="dk1"/>
                </a:solidFill>
                <a:latin typeface="Dosis"/>
                <a:ea typeface="Dosis"/>
                <a:cs typeface="Dosis"/>
                <a:sym typeface="Dosis"/>
              </a:rPr>
              <a:t>* DNA Replication is Semi-Conservative, because, in new sets of DNA, one strand is newly created but the other strand comes from the ancestor.</a:t>
            </a:r>
            <a:endParaRPr b="1">
              <a:solidFill>
                <a:schemeClr val="dk1"/>
              </a:solidFill>
              <a:latin typeface="Dosis"/>
              <a:ea typeface="Dosis"/>
              <a:cs typeface="Dosis"/>
              <a:sym typeface="Dosis"/>
            </a:endParaRPr>
          </a:p>
        </p:txBody>
      </p:sp>
    </p:spTree>
    <p:extLst>
      <p:ext uri="{BB962C8B-B14F-4D97-AF65-F5344CB8AC3E}">
        <p14:creationId xmlns:p14="http://schemas.microsoft.com/office/powerpoint/2010/main" val="4252801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3.2 RiboNucleic Acid (RNA)</a:t>
            </a:r>
            <a:endParaRPr/>
          </a:p>
        </p:txBody>
      </p:sp>
      <p:sp>
        <p:nvSpPr>
          <p:cNvPr id="198" name="Google Shape;198;p16"/>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Protein Coding and Carrier</a:t>
            </a:r>
            <a:endParaRPr/>
          </a:p>
        </p:txBody>
      </p:sp>
    </p:spTree>
    <p:extLst>
      <p:ext uri="{BB962C8B-B14F-4D97-AF65-F5344CB8AC3E}">
        <p14:creationId xmlns:p14="http://schemas.microsoft.com/office/powerpoint/2010/main" val="1943129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304800" y="279400"/>
            <a:ext cx="8534400" cy="871200"/>
          </a:xfrm>
          <a:prstGeom prst="rect">
            <a:avLst/>
          </a:prstGeom>
          <a:solidFill>
            <a:schemeClr val="lt1"/>
          </a:solid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3300"/>
              <a:buFont typeface="Georgia"/>
              <a:buNone/>
            </a:pPr>
            <a:r>
              <a:rPr lang="en-US"/>
              <a:t/>
            </a:r>
            <a:br>
              <a:rPr lang="en-US"/>
            </a:br>
            <a:r>
              <a:rPr lang="en-US"/>
              <a:t> Computers in Chemistry :</a:t>
            </a:r>
            <a:endParaRPr/>
          </a:p>
        </p:txBody>
      </p:sp>
      <p:sp>
        <p:nvSpPr>
          <p:cNvPr id="98" name="Google Shape;98;p5"/>
          <p:cNvSpPr txBox="1">
            <a:spLocks noGrp="1"/>
          </p:cNvSpPr>
          <p:nvPr>
            <p:ph type="body" idx="1"/>
          </p:nvPr>
        </p:nvSpPr>
        <p:spPr>
          <a:xfrm>
            <a:off x="320100" y="1583700"/>
            <a:ext cx="8503800" cy="5274300"/>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There are several scopes of working for computer engineers in chemistry. Such as: </a:t>
            </a:r>
            <a:endParaRPr/>
          </a:p>
          <a:p>
            <a:pPr marL="274320" lvl="0" indent="-274320" algn="l" rtl="0">
              <a:spcBef>
                <a:spcPts val="540"/>
              </a:spcBef>
              <a:spcAft>
                <a:spcPts val="0"/>
              </a:spcAft>
              <a:buSzPts val="2295"/>
              <a:buChar char="●"/>
            </a:pPr>
            <a:r>
              <a:rPr lang="en-US" b="1"/>
              <a:t>Computational chemistry</a:t>
            </a:r>
            <a:endParaRPr/>
          </a:p>
          <a:p>
            <a:pPr marL="274320" lvl="0" indent="-274320" algn="l" rtl="0">
              <a:spcBef>
                <a:spcPts val="540"/>
              </a:spcBef>
              <a:spcAft>
                <a:spcPts val="1200"/>
              </a:spcAft>
              <a:buSzPts val="2295"/>
              <a:buChar char="●"/>
            </a:pPr>
            <a:r>
              <a:rPr lang="en-US"/>
              <a:t>It is the branch of chemistry where computers are used for solving chemical problems related to simulation. It uses the methods of theoretical chemistry, incorporated into computer programs, to calculate the structures and properties of molecules, groups of molecules and solids.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7"/>
          <p:cNvSpPr txBox="1">
            <a:spLocks noGrp="1"/>
          </p:cNvSpPr>
          <p:nvPr>
            <p:ph type="title"/>
          </p:nvPr>
        </p:nvSpPr>
        <p:spPr>
          <a:xfrm>
            <a:off x="805533" y="1349373"/>
            <a:ext cx="4397100" cy="533400"/>
          </a:xfrm>
          <a:prstGeom prst="rect">
            <a:avLst/>
          </a:prstGeom>
          <a:noFill/>
          <a:ln>
            <a:noFill/>
          </a:ln>
        </p:spPr>
        <p:txBody>
          <a:bodyPr spcFirstLastPara="1" wrap="square" lIns="91425" tIns="91425" rIns="91425" bIns="91425" anchor="b" anchorCtr="0">
            <a:noAutofit/>
          </a:bodyPr>
          <a:lstStyle/>
          <a:p>
            <a:pPr>
              <a:buSzPts val="2400"/>
            </a:pPr>
            <a:r>
              <a:rPr lang="en-US"/>
              <a:t>RNA Structure</a:t>
            </a:r>
            <a:endParaRPr/>
          </a:p>
        </p:txBody>
      </p:sp>
      <p:sp>
        <p:nvSpPr>
          <p:cNvPr id="204" name="Google Shape;204;p17"/>
          <p:cNvSpPr txBox="1">
            <a:spLocks noGrp="1"/>
          </p:cNvSpPr>
          <p:nvPr>
            <p:ph type="body" idx="1"/>
          </p:nvPr>
        </p:nvSpPr>
        <p:spPr>
          <a:xfrm>
            <a:off x="479997" y="1995638"/>
            <a:ext cx="3653700" cy="3594000"/>
          </a:xfrm>
          <a:prstGeom prst="rect">
            <a:avLst/>
          </a:prstGeom>
          <a:noFill/>
          <a:ln>
            <a:noFill/>
          </a:ln>
        </p:spPr>
        <p:txBody>
          <a:bodyPr spcFirstLastPara="1" wrap="square" lIns="91425" tIns="91425" rIns="91425" bIns="91425" anchor="t" anchorCtr="0">
            <a:noAutofit/>
          </a:bodyPr>
          <a:lstStyle/>
          <a:p>
            <a:pPr marL="0" indent="-88900">
              <a:lnSpc>
                <a:spcPct val="100000"/>
              </a:lnSpc>
              <a:buSzPts val="1400"/>
              <a:buChar char="▹"/>
            </a:pPr>
            <a:r>
              <a:rPr lang="en-US" sz="1400">
                <a:latin typeface="Dosis"/>
                <a:ea typeface="Dosis"/>
                <a:cs typeface="Dosis"/>
                <a:sym typeface="Dosis"/>
              </a:rPr>
              <a:t>Single Helix Structure</a:t>
            </a:r>
            <a:endParaRPr/>
          </a:p>
          <a:p>
            <a:pPr marL="0" indent="0">
              <a:lnSpc>
                <a:spcPct val="100000"/>
              </a:lnSpc>
              <a:buSzPts val="1400"/>
              <a:buNone/>
            </a:pP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Single Strand which generally runs from 5’ to 3’</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3 major parts – Nitrogenous Base, 5-Carbon Ribose Sugar and Phosphate Group</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Four nitrogenous bases – Adenine (A), Cytosine (C), Guanine (G), Uracil (U)</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A-U is Double Hydrogen Bond and G-C is Triple Hydrogen Bond</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RNA is less stable than DNA due to its Ribose Sugar’s structure</a:t>
            </a:r>
            <a:endParaRPr/>
          </a:p>
          <a:p>
            <a:pPr marL="0" indent="0">
              <a:lnSpc>
                <a:spcPct val="100000"/>
              </a:lnSpc>
              <a:buSzPts val="1400"/>
              <a:buNone/>
            </a:pPr>
            <a:endParaRPr sz="1400">
              <a:latin typeface="Dosis"/>
              <a:ea typeface="Dosis"/>
              <a:cs typeface="Dosis"/>
              <a:sym typeface="Dosis"/>
            </a:endParaRPr>
          </a:p>
          <a:p>
            <a:pPr marL="0" indent="0">
              <a:lnSpc>
                <a:spcPct val="100000"/>
              </a:lnSpc>
              <a:buSzPts val="1400"/>
              <a:buNone/>
            </a:pPr>
            <a:endParaRPr sz="1400">
              <a:latin typeface="Dosis"/>
              <a:ea typeface="Dosis"/>
              <a:cs typeface="Dosis"/>
              <a:sym typeface="Dosis"/>
            </a:endParaRPr>
          </a:p>
        </p:txBody>
      </p:sp>
      <p:pic>
        <p:nvPicPr>
          <p:cNvPr id="205" name="Google Shape;205;p17"/>
          <p:cNvPicPr preferRelativeResize="0"/>
          <p:nvPr/>
        </p:nvPicPr>
        <p:blipFill rotWithShape="1">
          <a:blip r:embed="rId3">
            <a:alphaModFix/>
          </a:blip>
          <a:srcRect/>
          <a:stretch/>
        </p:blipFill>
        <p:spPr>
          <a:xfrm>
            <a:off x="5202625" y="1165475"/>
            <a:ext cx="3653700" cy="4551450"/>
          </a:xfrm>
          <a:prstGeom prst="rect">
            <a:avLst/>
          </a:prstGeom>
          <a:noFill/>
          <a:ln>
            <a:noFill/>
          </a:ln>
        </p:spPr>
      </p:pic>
    </p:spTree>
    <p:extLst>
      <p:ext uri="{BB962C8B-B14F-4D97-AF65-F5344CB8AC3E}">
        <p14:creationId xmlns:p14="http://schemas.microsoft.com/office/powerpoint/2010/main" val="3654270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8"/>
          <p:cNvSpPr txBox="1">
            <a:spLocks noGrp="1"/>
          </p:cNvSpPr>
          <p:nvPr>
            <p:ph type="title"/>
          </p:nvPr>
        </p:nvSpPr>
        <p:spPr>
          <a:xfrm>
            <a:off x="844425" y="857247"/>
            <a:ext cx="3552600" cy="1140000"/>
          </a:xfrm>
          <a:prstGeom prst="rect">
            <a:avLst/>
          </a:prstGeom>
          <a:noFill/>
          <a:ln>
            <a:noFill/>
          </a:ln>
        </p:spPr>
        <p:txBody>
          <a:bodyPr spcFirstLastPara="1" wrap="square" lIns="91425" tIns="91425" rIns="91425" bIns="91425" anchor="b" anchorCtr="0">
            <a:noAutofit/>
          </a:bodyPr>
          <a:lstStyle/>
          <a:p>
            <a:r>
              <a:rPr lang="en-US"/>
              <a:t>RNA Types</a:t>
            </a:r>
            <a:endParaRPr/>
          </a:p>
        </p:txBody>
      </p:sp>
      <p:sp>
        <p:nvSpPr>
          <p:cNvPr id="211" name="Google Shape;211;p18"/>
          <p:cNvSpPr txBox="1">
            <a:spLocks noGrp="1"/>
          </p:cNvSpPr>
          <p:nvPr>
            <p:ph type="body" idx="1"/>
          </p:nvPr>
        </p:nvSpPr>
        <p:spPr>
          <a:xfrm>
            <a:off x="723450" y="2510125"/>
            <a:ext cx="2430000" cy="1305000"/>
          </a:xfrm>
          <a:prstGeom prst="rect">
            <a:avLst/>
          </a:prstGeom>
          <a:noFill/>
          <a:ln>
            <a:noFill/>
          </a:ln>
        </p:spPr>
        <p:txBody>
          <a:bodyPr spcFirstLastPara="1" wrap="square" lIns="91425" tIns="91425" rIns="91425" bIns="91425" anchor="t" anchorCtr="0">
            <a:noAutofit/>
          </a:bodyPr>
          <a:lstStyle/>
          <a:p>
            <a:pPr marL="0" indent="0">
              <a:buNone/>
            </a:pPr>
            <a:r>
              <a:rPr lang="en-US" b="1">
                <a:latin typeface="Dosis"/>
                <a:ea typeface="Dosis"/>
                <a:cs typeface="Dosis"/>
                <a:sym typeface="Dosis"/>
              </a:rPr>
              <a:t>Messenger RNA (mRNA)</a:t>
            </a:r>
            <a:endParaRPr b="1">
              <a:latin typeface="Dosis"/>
              <a:ea typeface="Dosis"/>
              <a:cs typeface="Dosis"/>
              <a:sym typeface="Dosis"/>
            </a:endParaRPr>
          </a:p>
          <a:p>
            <a:pPr marL="0" indent="0">
              <a:buSzPts val="1200"/>
              <a:buNone/>
            </a:pPr>
            <a:r>
              <a:rPr lang="en-US" sz="1200">
                <a:latin typeface="Dosis"/>
                <a:ea typeface="Dosis"/>
                <a:cs typeface="Dosis"/>
                <a:sym typeface="Dosis"/>
              </a:rPr>
              <a:t>Carries a genes coding message for protein from Nucleus to Ribosome</a:t>
            </a:r>
            <a:endParaRPr sz="1200">
              <a:latin typeface="Dosis"/>
              <a:ea typeface="Dosis"/>
              <a:cs typeface="Dosis"/>
              <a:sym typeface="Dosis"/>
            </a:endParaRPr>
          </a:p>
        </p:txBody>
      </p:sp>
      <p:sp>
        <p:nvSpPr>
          <p:cNvPr id="212" name="Google Shape;212;p18"/>
          <p:cNvSpPr txBox="1">
            <a:spLocks noGrp="1"/>
          </p:cNvSpPr>
          <p:nvPr>
            <p:ph type="body" idx="2"/>
          </p:nvPr>
        </p:nvSpPr>
        <p:spPr>
          <a:xfrm>
            <a:off x="3398952" y="2510125"/>
            <a:ext cx="2430000" cy="1305000"/>
          </a:xfrm>
          <a:prstGeom prst="rect">
            <a:avLst/>
          </a:prstGeom>
          <a:noFill/>
          <a:ln>
            <a:noFill/>
          </a:ln>
        </p:spPr>
        <p:txBody>
          <a:bodyPr spcFirstLastPara="1" wrap="square" lIns="91425" tIns="91425" rIns="91425" bIns="91425" anchor="t" anchorCtr="0">
            <a:noAutofit/>
          </a:bodyPr>
          <a:lstStyle/>
          <a:p>
            <a:pPr marL="0" indent="0">
              <a:buNone/>
            </a:pPr>
            <a:r>
              <a:rPr lang="en-US" b="1"/>
              <a:t>Transfer RNA (tRNA)</a:t>
            </a:r>
            <a:endParaRPr b="1"/>
          </a:p>
          <a:p>
            <a:pPr marL="0" indent="0">
              <a:buSzPts val="1200"/>
              <a:buNone/>
            </a:pPr>
            <a:r>
              <a:rPr lang="en-US" sz="1200"/>
              <a:t>Transfers specific amino acid sequence to ribosome to form Protein</a:t>
            </a:r>
            <a:endParaRPr sz="1200"/>
          </a:p>
        </p:txBody>
      </p:sp>
      <p:sp>
        <p:nvSpPr>
          <p:cNvPr id="213" name="Google Shape;213;p18"/>
          <p:cNvSpPr txBox="1">
            <a:spLocks noGrp="1"/>
          </p:cNvSpPr>
          <p:nvPr>
            <p:ph type="body" idx="3"/>
          </p:nvPr>
        </p:nvSpPr>
        <p:spPr>
          <a:xfrm>
            <a:off x="5953479" y="2476500"/>
            <a:ext cx="2507349" cy="1305000"/>
          </a:xfrm>
          <a:prstGeom prst="rect">
            <a:avLst/>
          </a:prstGeom>
          <a:noFill/>
          <a:ln>
            <a:noFill/>
          </a:ln>
        </p:spPr>
        <p:txBody>
          <a:bodyPr spcFirstLastPara="1" wrap="square" lIns="91425" tIns="91425" rIns="91425" bIns="91425" anchor="t" anchorCtr="0">
            <a:noAutofit/>
          </a:bodyPr>
          <a:lstStyle/>
          <a:p>
            <a:pPr marL="0" indent="0">
              <a:buNone/>
            </a:pPr>
            <a:r>
              <a:rPr lang="en-US" b="1"/>
              <a:t>Ribosomal RNA (rRNA)</a:t>
            </a:r>
            <a:endParaRPr b="1"/>
          </a:p>
          <a:p>
            <a:pPr marL="0" indent="0">
              <a:buSzPts val="1200"/>
              <a:buNone/>
            </a:pPr>
            <a:r>
              <a:rPr lang="en-US" sz="1200"/>
              <a:t>Protein and rRNA combinedly forms ribosome</a:t>
            </a:r>
            <a:endParaRPr sz="1200"/>
          </a:p>
          <a:p>
            <a:pPr marL="0" indent="0">
              <a:buSzPts val="1200"/>
              <a:buNone/>
            </a:pPr>
            <a:endParaRPr sz="1200"/>
          </a:p>
        </p:txBody>
      </p:sp>
      <p:sp>
        <p:nvSpPr>
          <p:cNvPr id="214" name="Google Shape;214;p18"/>
          <p:cNvSpPr txBox="1">
            <a:spLocks noGrp="1"/>
          </p:cNvSpPr>
          <p:nvPr>
            <p:ph type="body" idx="1"/>
          </p:nvPr>
        </p:nvSpPr>
        <p:spPr>
          <a:xfrm>
            <a:off x="844425" y="4057650"/>
            <a:ext cx="2430000" cy="1424100"/>
          </a:xfrm>
          <a:prstGeom prst="rect">
            <a:avLst/>
          </a:prstGeom>
          <a:noFill/>
          <a:ln>
            <a:noFill/>
          </a:ln>
        </p:spPr>
        <p:txBody>
          <a:bodyPr spcFirstLastPara="1" wrap="square" lIns="91425" tIns="91425" rIns="91425" bIns="91425" anchor="t" anchorCtr="0">
            <a:noAutofit/>
          </a:bodyPr>
          <a:lstStyle/>
          <a:p>
            <a:pPr marL="0" indent="0">
              <a:buNone/>
            </a:pPr>
            <a:r>
              <a:rPr lang="en-US" b="1"/>
              <a:t>Non-Coding RNA</a:t>
            </a:r>
            <a:endParaRPr b="1"/>
          </a:p>
          <a:p>
            <a:pPr marL="0" indent="0">
              <a:buSzPts val="1200"/>
              <a:buNone/>
            </a:pPr>
            <a:r>
              <a:rPr lang="en-US" sz="1200"/>
              <a:t>Not translated into protein. Ex – tRNA, rRNA</a:t>
            </a:r>
            <a:endParaRPr sz="1200"/>
          </a:p>
        </p:txBody>
      </p:sp>
      <p:sp>
        <p:nvSpPr>
          <p:cNvPr id="215" name="Google Shape;215;p18"/>
          <p:cNvSpPr txBox="1">
            <a:spLocks noGrp="1"/>
          </p:cNvSpPr>
          <p:nvPr>
            <p:ph type="body" idx="2"/>
          </p:nvPr>
        </p:nvSpPr>
        <p:spPr>
          <a:xfrm>
            <a:off x="3398952" y="4057650"/>
            <a:ext cx="2430000" cy="1424152"/>
          </a:xfrm>
          <a:prstGeom prst="rect">
            <a:avLst/>
          </a:prstGeom>
          <a:noFill/>
          <a:ln>
            <a:noFill/>
          </a:ln>
        </p:spPr>
        <p:txBody>
          <a:bodyPr spcFirstLastPara="1" wrap="square" lIns="91425" tIns="91425" rIns="91425" bIns="91425" anchor="t" anchorCtr="0">
            <a:noAutofit/>
          </a:bodyPr>
          <a:lstStyle/>
          <a:p>
            <a:pPr marL="0" indent="0">
              <a:buNone/>
            </a:pPr>
            <a:r>
              <a:rPr lang="en-US" b="1"/>
              <a:t>Catalytic RNA</a:t>
            </a:r>
            <a:endParaRPr/>
          </a:p>
          <a:p>
            <a:pPr marL="0" indent="0">
              <a:buSzPts val="1200"/>
              <a:buNone/>
            </a:pPr>
            <a:r>
              <a:rPr lang="en-US" sz="1200"/>
              <a:t>Catalyze chemical reaction. </a:t>
            </a:r>
            <a:endParaRPr sz="1200"/>
          </a:p>
        </p:txBody>
      </p:sp>
      <p:sp>
        <p:nvSpPr>
          <p:cNvPr id="216" name="Google Shape;216;p18"/>
          <p:cNvSpPr txBox="1">
            <a:spLocks noGrp="1"/>
          </p:cNvSpPr>
          <p:nvPr>
            <p:ph type="body" idx="3"/>
          </p:nvPr>
        </p:nvSpPr>
        <p:spPr>
          <a:xfrm>
            <a:off x="5953479" y="4057650"/>
            <a:ext cx="2430000" cy="1305000"/>
          </a:xfrm>
          <a:prstGeom prst="rect">
            <a:avLst/>
          </a:prstGeom>
          <a:noFill/>
          <a:ln>
            <a:noFill/>
          </a:ln>
        </p:spPr>
        <p:txBody>
          <a:bodyPr spcFirstLastPara="1" wrap="square" lIns="91425" tIns="91425" rIns="91425" bIns="91425" anchor="t" anchorCtr="0">
            <a:noAutofit/>
          </a:bodyPr>
          <a:lstStyle/>
          <a:p>
            <a:pPr marL="0" indent="0">
              <a:buNone/>
            </a:pPr>
            <a:r>
              <a:rPr lang="en-US" b="1"/>
              <a:t>Double Stranded RNA</a:t>
            </a:r>
            <a:endParaRPr b="1"/>
          </a:p>
          <a:p>
            <a:pPr marL="0" indent="0">
              <a:buSzPts val="1200"/>
              <a:buNone/>
            </a:pPr>
            <a:r>
              <a:rPr lang="en-US" sz="1200"/>
              <a:t>Contains complementary strands like DNA. Induces gene expression.</a:t>
            </a:r>
            <a:endParaRPr sz="1200"/>
          </a:p>
          <a:p>
            <a:pPr marL="0" indent="0">
              <a:buSzPts val="1200"/>
              <a:buNone/>
            </a:pPr>
            <a:endParaRPr sz="1200"/>
          </a:p>
        </p:txBody>
      </p:sp>
    </p:spTree>
    <p:extLst>
      <p:ext uri="{BB962C8B-B14F-4D97-AF65-F5344CB8AC3E}">
        <p14:creationId xmlns:p14="http://schemas.microsoft.com/office/powerpoint/2010/main" val="34209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9"/>
          <p:cNvSpPr txBox="1">
            <a:spLocks noGrp="1"/>
          </p:cNvSpPr>
          <p:nvPr>
            <p:ph type="ctrTitle"/>
          </p:nvPr>
        </p:nvSpPr>
        <p:spPr>
          <a:xfrm>
            <a:off x="685800" y="2764908"/>
            <a:ext cx="5008200" cy="1045200"/>
          </a:xfrm>
          <a:prstGeom prst="rect">
            <a:avLst/>
          </a:prstGeom>
          <a:noFill/>
          <a:ln>
            <a:noFill/>
          </a:ln>
        </p:spPr>
        <p:txBody>
          <a:bodyPr spcFirstLastPara="1" wrap="square" lIns="91425" tIns="91425" rIns="91425" bIns="91425" anchor="b" anchorCtr="0">
            <a:noAutofit/>
          </a:bodyPr>
          <a:lstStyle/>
          <a:p>
            <a:r>
              <a:rPr lang="en-US"/>
              <a:t>Reference Video</a:t>
            </a:r>
            <a:endParaRPr/>
          </a:p>
        </p:txBody>
      </p:sp>
      <p:sp>
        <p:nvSpPr>
          <p:cNvPr id="222" name="Google Shape;222;p19"/>
          <p:cNvSpPr txBox="1">
            <a:spLocks noGrp="1"/>
          </p:cNvSpPr>
          <p:nvPr>
            <p:ph type="subTitle" idx="1"/>
          </p:nvPr>
        </p:nvSpPr>
        <p:spPr>
          <a:xfrm>
            <a:off x="1306225" y="3848275"/>
            <a:ext cx="5218200" cy="1700400"/>
          </a:xfrm>
          <a:prstGeom prst="rect">
            <a:avLst/>
          </a:prstGeom>
          <a:noFill/>
          <a:ln>
            <a:noFill/>
          </a:ln>
        </p:spPr>
        <p:txBody>
          <a:bodyPr spcFirstLastPara="1" wrap="square" lIns="91425" tIns="91425" rIns="91425" bIns="91425" anchor="ctr" anchorCtr="0">
            <a:noAutofit/>
          </a:bodyPr>
          <a:lstStyle/>
          <a:p>
            <a:pPr marL="0" indent="0"/>
            <a:r>
              <a:rPr lang="en-US" u="sng">
                <a:solidFill>
                  <a:schemeClr val="hlink"/>
                </a:solidFill>
                <a:hlinkClick r:id="rId3"/>
              </a:rPr>
              <a:t>https://youtu.be/C1CRrtkWwu0</a:t>
            </a:r>
            <a:endParaRPr/>
          </a:p>
          <a:p>
            <a:pPr marL="0" indent="0"/>
            <a:r>
              <a:rPr lang="en-US" u="sng">
                <a:solidFill>
                  <a:schemeClr val="hlink"/>
                </a:solidFill>
                <a:hlinkClick r:id="rId4"/>
              </a:rPr>
              <a:t>https://youtu.be/TNKWgcFPHqw</a:t>
            </a:r>
            <a:endParaRPr/>
          </a:p>
        </p:txBody>
      </p:sp>
    </p:spTree>
    <p:extLst>
      <p:ext uri="{BB962C8B-B14F-4D97-AF65-F5344CB8AC3E}">
        <p14:creationId xmlns:p14="http://schemas.microsoft.com/office/powerpoint/2010/main" val="1549477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0" descr="https://getfullyfunded.com/wp-content/uploads/2017/08/AdobeStock_159229138.jpeg"/>
          <p:cNvPicPr preferRelativeResize="0"/>
          <p:nvPr/>
        </p:nvPicPr>
        <p:blipFill rotWithShape="1">
          <a:blip r:embed="rId3">
            <a:alphaModFix/>
          </a:blip>
          <a:srcRect/>
          <a:stretch/>
        </p:blipFill>
        <p:spPr>
          <a:xfrm>
            <a:off x="2075379" y="1567230"/>
            <a:ext cx="5476126" cy="3650751"/>
          </a:xfrm>
          <a:prstGeom prst="rect">
            <a:avLst/>
          </a:prstGeom>
          <a:noFill/>
          <a:ln>
            <a:noFill/>
          </a:ln>
        </p:spPr>
      </p:pic>
    </p:spTree>
    <p:extLst>
      <p:ext uri="{BB962C8B-B14F-4D97-AF65-F5344CB8AC3E}">
        <p14:creationId xmlns:p14="http://schemas.microsoft.com/office/powerpoint/2010/main" val="273217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500"/>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
          <p:cNvGrpSpPr/>
          <p:nvPr/>
        </p:nvGrpSpPr>
        <p:grpSpPr>
          <a:xfrm>
            <a:off x="7211601" y="857319"/>
            <a:ext cx="1932459" cy="4135885"/>
            <a:chOff x="5160100" y="1609475"/>
            <a:chExt cx="975300" cy="2005375"/>
          </a:xfrm>
        </p:grpSpPr>
        <p:sp>
          <p:nvSpPr>
            <p:cNvPr id="74" name="Google Shape;74;p1"/>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a:buSzPts val="1400"/>
              </a:pPr>
              <a:endParaRPr/>
            </a:p>
          </p:txBody>
        </p:sp>
        <p:sp>
          <p:nvSpPr>
            <p:cNvPr id="75" name="Google Shape;75;p1"/>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0A95B0"/>
            </a:solidFill>
            <a:ln>
              <a:noFill/>
            </a:ln>
          </p:spPr>
          <p:txBody>
            <a:bodyPr spcFirstLastPara="1" wrap="square" lIns="91425" tIns="91425" rIns="91425" bIns="91425" anchor="ctr" anchorCtr="0">
              <a:noAutofit/>
            </a:bodyPr>
            <a:lstStyle/>
            <a:p>
              <a:pPr>
                <a:buSzPts val="1400"/>
              </a:pPr>
              <a:endParaRPr/>
            </a:p>
          </p:txBody>
        </p:sp>
      </p:grpSp>
      <p:sp>
        <p:nvSpPr>
          <p:cNvPr id="76" name="Google Shape;76;p1"/>
          <p:cNvSpPr txBox="1">
            <a:spLocks noGrp="1"/>
          </p:cNvSpPr>
          <p:nvPr>
            <p:ph type="ctrTitle"/>
          </p:nvPr>
        </p:nvSpPr>
        <p:spPr>
          <a:xfrm>
            <a:off x="818503" y="1348025"/>
            <a:ext cx="5309700" cy="1818600"/>
          </a:xfrm>
          <a:prstGeom prst="rect">
            <a:avLst/>
          </a:prstGeom>
          <a:noFill/>
          <a:ln>
            <a:noFill/>
          </a:ln>
        </p:spPr>
        <p:txBody>
          <a:bodyPr spcFirstLastPara="1" wrap="square" lIns="91425" tIns="91425" rIns="91425" bIns="91425" anchor="b" anchorCtr="0">
            <a:noAutofit/>
          </a:bodyPr>
          <a:lstStyle/>
          <a:p>
            <a:pPr>
              <a:buSzPts val="5400"/>
            </a:pPr>
            <a:r>
              <a:rPr lang="en-US" sz="5400"/>
              <a:t>DNA Sequen cing</a:t>
            </a:r>
            <a:endParaRPr sz="5400"/>
          </a:p>
        </p:txBody>
      </p:sp>
      <p:grpSp>
        <p:nvGrpSpPr>
          <p:cNvPr id="77" name="Google Shape;77;p1"/>
          <p:cNvGrpSpPr/>
          <p:nvPr/>
        </p:nvGrpSpPr>
        <p:grpSpPr>
          <a:xfrm>
            <a:off x="8370784" y="1597733"/>
            <a:ext cx="275897" cy="305482"/>
            <a:chOff x="5382800" y="412975"/>
            <a:chExt cx="433800" cy="433800"/>
          </a:xfrm>
        </p:grpSpPr>
        <p:sp>
          <p:nvSpPr>
            <p:cNvPr id="78" name="Google Shape;78;p1"/>
            <p:cNvSpPr/>
            <p:nvPr/>
          </p:nvSpPr>
          <p:spPr>
            <a:xfrm>
              <a:off x="5382800" y="412975"/>
              <a:ext cx="433800" cy="433800"/>
            </a:xfrm>
            <a:prstGeom prst="ellipse">
              <a:avLst/>
            </a:prstGeom>
            <a:solidFill>
              <a:srgbClr val="F24745">
                <a:alpha val="31764"/>
              </a:srgbClr>
            </a:solidFill>
            <a:ln>
              <a:noFill/>
            </a:ln>
          </p:spPr>
          <p:txBody>
            <a:bodyPr spcFirstLastPara="1" wrap="square" lIns="91425" tIns="91425" rIns="91425" bIns="91425" anchor="ctr" anchorCtr="0">
              <a:noAutofit/>
            </a:bodyPr>
            <a:lstStyle/>
            <a:p>
              <a:pPr>
                <a:buSzPts val="1400"/>
              </a:pPr>
              <a:endParaRPr/>
            </a:p>
          </p:txBody>
        </p:sp>
        <p:sp>
          <p:nvSpPr>
            <p:cNvPr id="79" name="Google Shape;79;p1"/>
            <p:cNvSpPr/>
            <p:nvPr/>
          </p:nvSpPr>
          <p:spPr>
            <a:xfrm>
              <a:off x="5495482" y="525657"/>
              <a:ext cx="208199" cy="208199"/>
            </a:xfrm>
            <a:prstGeom prst="ellipse">
              <a:avLst/>
            </a:prstGeom>
            <a:solidFill>
              <a:srgbClr val="F24745">
                <a:alpha val="31764"/>
              </a:srgbClr>
            </a:solidFill>
            <a:ln>
              <a:noFill/>
            </a:ln>
          </p:spPr>
          <p:txBody>
            <a:bodyPr spcFirstLastPara="1" wrap="square" lIns="91425" tIns="91425" rIns="91425" bIns="91425" anchor="ctr" anchorCtr="0">
              <a:noAutofit/>
            </a:bodyPr>
            <a:lstStyle/>
            <a:p>
              <a:pPr>
                <a:buSzPts val="1400"/>
              </a:pPr>
              <a:endParaRPr/>
            </a:p>
          </p:txBody>
        </p:sp>
        <p:sp>
          <p:nvSpPr>
            <p:cNvPr id="80" name="Google Shape;80;p1"/>
            <p:cNvSpPr/>
            <p:nvPr/>
          </p:nvSpPr>
          <p:spPr>
            <a:xfrm>
              <a:off x="5544572" y="574747"/>
              <a:ext cx="110099" cy="110099"/>
            </a:xfrm>
            <a:prstGeom prst="ellipse">
              <a:avLst/>
            </a:prstGeom>
            <a:solidFill>
              <a:srgbClr val="F24745"/>
            </a:solidFill>
            <a:ln>
              <a:noFill/>
            </a:ln>
          </p:spPr>
          <p:txBody>
            <a:bodyPr spcFirstLastPara="1" wrap="square" lIns="91425" tIns="91425" rIns="91425" bIns="91425" anchor="ctr" anchorCtr="0">
              <a:noAutofit/>
            </a:bodyPr>
            <a:lstStyle/>
            <a:p>
              <a:pPr>
                <a:buSzPts val="1400"/>
              </a:pPr>
              <a:endParaRPr/>
            </a:p>
          </p:txBody>
        </p:sp>
      </p:grpSp>
      <p:sp>
        <p:nvSpPr>
          <p:cNvPr id="81" name="Google Shape;81;p1"/>
          <p:cNvSpPr txBox="1"/>
          <p:nvPr/>
        </p:nvSpPr>
        <p:spPr>
          <a:xfrm>
            <a:off x="645062" y="3674022"/>
            <a:ext cx="4908331" cy="523220"/>
          </a:xfrm>
          <a:prstGeom prst="rect">
            <a:avLst/>
          </a:prstGeom>
          <a:noFill/>
          <a:ln>
            <a:noFill/>
          </a:ln>
        </p:spPr>
        <p:txBody>
          <a:bodyPr spcFirstLastPara="1" wrap="square" lIns="91425" tIns="45700" rIns="91425" bIns="45700" anchor="t" anchorCtr="0">
            <a:spAutoFit/>
          </a:bodyPr>
          <a:lstStyle/>
          <a:p>
            <a:pPr>
              <a:buClr>
                <a:schemeClr val="lt1"/>
              </a:buClr>
              <a:buSzPts val="2800"/>
            </a:pPr>
            <a:r>
              <a:rPr lang="en-US" sz="2800">
                <a:solidFill>
                  <a:schemeClr val="lt1"/>
                </a:solidFill>
                <a:latin typeface="Dosis"/>
                <a:ea typeface="Dosis"/>
                <a:cs typeface="Dosis"/>
                <a:sym typeface="Dosis"/>
              </a:rPr>
              <a:t>Lecture – 4 </a:t>
            </a:r>
            <a:endParaRPr sz="2800">
              <a:solidFill>
                <a:schemeClr val="lt1"/>
              </a:solidFill>
              <a:latin typeface="Dosis"/>
              <a:ea typeface="Dosis"/>
              <a:cs typeface="Dosis"/>
              <a:sym typeface="Dosis"/>
            </a:endParaRPr>
          </a:p>
        </p:txBody>
      </p:sp>
      <p:sp>
        <p:nvSpPr>
          <p:cNvPr id="82" name="Google Shape;82;p1"/>
          <p:cNvSpPr txBox="1"/>
          <p:nvPr/>
        </p:nvSpPr>
        <p:spPr>
          <a:xfrm>
            <a:off x="645061" y="4585959"/>
            <a:ext cx="4807200" cy="584700"/>
          </a:xfrm>
          <a:prstGeom prst="rect">
            <a:avLst/>
          </a:prstGeom>
          <a:noFill/>
          <a:ln>
            <a:noFill/>
          </a:ln>
        </p:spPr>
        <p:txBody>
          <a:bodyPr spcFirstLastPara="1" wrap="square" lIns="91425" tIns="45700" rIns="91425" bIns="45700" anchor="t" anchorCtr="0">
            <a:spAutoFit/>
          </a:bodyPr>
          <a:lstStyle/>
          <a:p>
            <a:pPr>
              <a:buClr>
                <a:schemeClr val="lt1"/>
              </a:buClr>
              <a:buSzPts val="1600"/>
            </a:pPr>
            <a:r>
              <a:rPr lang="en-US" sz="1600">
                <a:solidFill>
                  <a:schemeClr val="lt1"/>
                </a:solidFill>
                <a:latin typeface="Dosis"/>
                <a:ea typeface="Dosis"/>
                <a:cs typeface="Dosis"/>
                <a:sym typeface="Dosis"/>
              </a:rPr>
              <a:t>Taslima Ferdaus Shuva, Sr. Lecturer, Department of CSE, DIU</a:t>
            </a:r>
            <a:endParaRPr sz="1600">
              <a:solidFill>
                <a:schemeClr val="lt1"/>
              </a:solidFill>
              <a:latin typeface="Dosis"/>
              <a:ea typeface="Dosis"/>
              <a:cs typeface="Dosis"/>
              <a:sym typeface="Dosis"/>
            </a:endParaRPr>
          </a:p>
        </p:txBody>
      </p:sp>
    </p:spTree>
    <p:extLst>
      <p:ext uri="{BB962C8B-B14F-4D97-AF65-F5344CB8AC3E}">
        <p14:creationId xmlns:p14="http://schemas.microsoft.com/office/powerpoint/2010/main" val="1212623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ctrTitle"/>
          </p:nvPr>
        </p:nvSpPr>
        <p:spPr>
          <a:xfrm>
            <a:off x="685800" y="2764908"/>
            <a:ext cx="5008200" cy="1045200"/>
          </a:xfrm>
          <a:prstGeom prst="rect">
            <a:avLst/>
          </a:prstGeom>
          <a:noFill/>
          <a:ln>
            <a:noFill/>
          </a:ln>
        </p:spPr>
        <p:txBody>
          <a:bodyPr spcFirstLastPara="1" wrap="square" lIns="91425" tIns="91425" rIns="91425" bIns="91425" anchor="b" anchorCtr="0">
            <a:noAutofit/>
          </a:bodyPr>
          <a:lstStyle/>
          <a:p>
            <a:endParaRPr/>
          </a:p>
        </p:txBody>
      </p:sp>
      <p:sp>
        <p:nvSpPr>
          <p:cNvPr id="88" name="Google Shape;88;p2"/>
          <p:cNvSpPr txBox="1">
            <a:spLocks noGrp="1"/>
          </p:cNvSpPr>
          <p:nvPr>
            <p:ph type="subTitle" idx="1"/>
          </p:nvPr>
        </p:nvSpPr>
        <p:spPr>
          <a:xfrm>
            <a:off x="685800" y="3939500"/>
            <a:ext cx="5008200" cy="687600"/>
          </a:xfrm>
          <a:prstGeom prst="rect">
            <a:avLst/>
          </a:prstGeom>
          <a:no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825955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961008"/>
            <a:ext cx="5008200" cy="1045200"/>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94" name="Google Shape;94;p3"/>
          <p:cNvSpPr txBox="1"/>
          <p:nvPr/>
        </p:nvSpPr>
        <p:spPr>
          <a:xfrm>
            <a:off x="2468000" y="2222496"/>
            <a:ext cx="4011300" cy="3540300"/>
          </a:xfrm>
          <a:prstGeom prst="rect">
            <a:avLst/>
          </a:prstGeom>
          <a:noFill/>
          <a:ln>
            <a:noFill/>
          </a:ln>
        </p:spPr>
        <p:txBody>
          <a:bodyPr spcFirstLastPara="1" wrap="square" lIns="91425" tIns="45700" rIns="91425" bIns="45700" anchor="t" anchorCtr="0">
            <a:spAutoFit/>
          </a:bodyPr>
          <a:lstStyle/>
          <a:p>
            <a:pPr marL="342900" indent="-342900">
              <a:buClr>
                <a:schemeClr val="dk2"/>
              </a:buClr>
              <a:buSzPts val="1400"/>
              <a:buFont typeface="Arial"/>
              <a:buAutoNum type="arabicPeriod"/>
            </a:pPr>
            <a:r>
              <a:rPr lang="en-US">
                <a:solidFill>
                  <a:schemeClr val="dk2"/>
                </a:solidFill>
                <a:latin typeface="Dosis"/>
                <a:ea typeface="Dosis"/>
                <a:cs typeface="Dosis"/>
                <a:sym typeface="Dosis"/>
              </a:rPr>
              <a:t>DNA Sequencing</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First Gen Sequencing</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-Sanger Method (1977)</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Second / Next Gen Sequencing</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- 454/Roche (2005)</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ABI SOLiD (2006)</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Illumina/Solexa (2007)</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Third / Next-Next Gen Sequencing</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Pacific Biosciences (PacBio)</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Oxford Nanopore</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marL="342900" indent="-342900">
              <a:buClr>
                <a:schemeClr val="dk2"/>
              </a:buClr>
              <a:buSzPts val="1400"/>
              <a:buFont typeface="Arial"/>
              <a:buAutoNum type="arabicPeriod"/>
            </a:pPr>
            <a:r>
              <a:rPr lang="en-US">
                <a:solidFill>
                  <a:schemeClr val="dk2"/>
                </a:solidFill>
                <a:latin typeface="Dosis"/>
                <a:ea typeface="Dosis"/>
                <a:cs typeface="Dosis"/>
                <a:sym typeface="Dosis"/>
              </a:rPr>
              <a:t>Miscellaneous Terms</a:t>
            </a:r>
            <a:endParaRPr/>
          </a:p>
          <a:p>
            <a:pPr lvl="2">
              <a:buClr>
                <a:schemeClr val="dk2"/>
              </a:buClr>
              <a:buSzPts val="1400"/>
            </a:pPr>
            <a:r>
              <a:rPr lang="en-US">
                <a:solidFill>
                  <a:schemeClr val="dk2"/>
                </a:solidFill>
                <a:latin typeface="Dosis"/>
                <a:ea typeface="Dosis"/>
                <a:cs typeface="Dosis"/>
                <a:sym typeface="Dosis"/>
              </a:rPr>
              <a:t>	</a:t>
            </a:r>
            <a:endParaRPr/>
          </a:p>
        </p:txBody>
      </p:sp>
    </p:spTree>
    <p:extLst>
      <p:ext uri="{BB962C8B-B14F-4D97-AF65-F5344CB8AC3E}">
        <p14:creationId xmlns:p14="http://schemas.microsoft.com/office/powerpoint/2010/main" val="3447492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ctrTitle"/>
          </p:nvPr>
        </p:nvSpPr>
        <p:spPr>
          <a:xfrm>
            <a:off x="685801" y="2764909"/>
            <a:ext cx="5008199" cy="1045199"/>
          </a:xfrm>
          <a:prstGeom prst="rect">
            <a:avLst/>
          </a:prstGeom>
          <a:noFill/>
          <a:ln>
            <a:noFill/>
          </a:ln>
        </p:spPr>
        <p:txBody>
          <a:bodyPr spcFirstLastPara="1" wrap="square" lIns="91425" tIns="91425" rIns="91425" bIns="91425" anchor="b" anchorCtr="0">
            <a:noAutofit/>
          </a:bodyPr>
          <a:lstStyle/>
          <a:p>
            <a:r>
              <a:rPr lang="en-US"/>
              <a:t>1. DNA Sequencing </a:t>
            </a:r>
            <a:endParaRPr/>
          </a:p>
        </p:txBody>
      </p:sp>
      <p:sp>
        <p:nvSpPr>
          <p:cNvPr id="100" name="Google Shape;100;p4"/>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Determining nucleotide sequences</a:t>
            </a:r>
            <a:endParaRPr/>
          </a:p>
        </p:txBody>
      </p:sp>
    </p:spTree>
    <p:extLst>
      <p:ext uri="{BB962C8B-B14F-4D97-AF65-F5344CB8AC3E}">
        <p14:creationId xmlns:p14="http://schemas.microsoft.com/office/powerpoint/2010/main" val="1084734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5"/>
          <p:cNvSpPr txBox="1">
            <a:spLocks noGrp="1"/>
          </p:cNvSpPr>
          <p:nvPr>
            <p:ph type="ctrTitle" idx="4294967295"/>
          </p:nvPr>
        </p:nvSpPr>
        <p:spPr>
          <a:xfrm>
            <a:off x="1041159" y="1756494"/>
            <a:ext cx="3696000" cy="16725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DNA Sequencing</a:t>
            </a:r>
            <a:endParaRPr sz="5400">
              <a:solidFill>
                <a:srgbClr val="0DB7C4"/>
              </a:solidFill>
              <a:latin typeface="Dosis"/>
              <a:ea typeface="Dosis"/>
              <a:cs typeface="Dosis"/>
              <a:sym typeface="Dosis"/>
            </a:endParaRPr>
          </a:p>
        </p:txBody>
      </p:sp>
      <p:sp>
        <p:nvSpPr>
          <p:cNvPr id="106" name="Google Shape;106;p5"/>
          <p:cNvSpPr txBox="1">
            <a:spLocks noGrp="1"/>
          </p:cNvSpPr>
          <p:nvPr>
            <p:ph type="subTitle" idx="4294967295"/>
          </p:nvPr>
        </p:nvSpPr>
        <p:spPr>
          <a:xfrm>
            <a:off x="844427" y="3634631"/>
            <a:ext cx="4515851" cy="1960920"/>
          </a:xfrm>
          <a:prstGeom prst="rect">
            <a:avLst/>
          </a:prstGeom>
          <a:noFill/>
          <a:ln>
            <a:noFill/>
          </a:ln>
        </p:spPr>
        <p:txBody>
          <a:bodyPr spcFirstLastPara="1" wrap="square" lIns="91425" tIns="91425" rIns="91425" bIns="91425" anchor="t" anchorCtr="0">
            <a:noAutofit/>
          </a:bodyPr>
          <a:lstStyle/>
          <a:p>
            <a:pPr marL="36195" marR="5080" indent="-114300" algn="just">
              <a:lnSpc>
                <a:spcPct val="150000"/>
              </a:lnSpc>
              <a:buClr>
                <a:srgbClr val="0DB7C4"/>
              </a:buClr>
              <a:buFont typeface="Source Sans Pro"/>
              <a:buChar char="▹"/>
            </a:pPr>
            <a:r>
              <a:rPr lang="en-US">
                <a:solidFill>
                  <a:srgbClr val="415665"/>
                </a:solidFill>
                <a:latin typeface="Source Sans Pro"/>
                <a:ea typeface="Source Sans Pro"/>
                <a:cs typeface="Source Sans Pro"/>
                <a:sym typeface="Source Sans Pro"/>
              </a:rPr>
              <a:t>DNA sequencing is the process of determining the precise order of nucleotides (A, T, G, C) within a DNA molecule.</a:t>
            </a:r>
            <a:endParaRPr>
              <a:solidFill>
                <a:srgbClr val="415665"/>
              </a:solidFill>
              <a:latin typeface="Dosis"/>
              <a:ea typeface="Dosis"/>
              <a:cs typeface="Dosis"/>
              <a:sym typeface="Dosis"/>
            </a:endParaRPr>
          </a:p>
        </p:txBody>
      </p:sp>
      <p:grpSp>
        <p:nvGrpSpPr>
          <p:cNvPr id="107" name="Google Shape;107;p5"/>
          <p:cNvGrpSpPr/>
          <p:nvPr/>
        </p:nvGrpSpPr>
        <p:grpSpPr>
          <a:xfrm>
            <a:off x="7841620" y="4039004"/>
            <a:ext cx="320398" cy="320377"/>
            <a:chOff x="1951075" y="2333250"/>
            <a:chExt cx="381200" cy="381175"/>
          </a:xfrm>
        </p:grpSpPr>
        <p:sp>
          <p:nvSpPr>
            <p:cNvPr id="108" name="Google Shape;108;p5"/>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09" name="Google Shape;109;p5"/>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10" name="Google Shape;110;p5"/>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111" name="Google Shape;111;p5"/>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112" name="Google Shape;112;p5"/>
          <p:cNvGrpSpPr/>
          <p:nvPr/>
        </p:nvGrpSpPr>
        <p:grpSpPr>
          <a:xfrm>
            <a:off x="6134870" y="2104329"/>
            <a:ext cx="320377" cy="320377"/>
            <a:chOff x="1278900" y="2333250"/>
            <a:chExt cx="381175" cy="381175"/>
          </a:xfrm>
        </p:grpSpPr>
        <p:sp>
          <p:nvSpPr>
            <p:cNvPr id="113" name="Google Shape;113;p5"/>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4" name="Google Shape;114;p5"/>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5" name="Google Shape;115;p5"/>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16" name="Google Shape;116;p5"/>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117" name="Google Shape;117;p5"/>
          <p:cNvPicPr preferRelativeResize="0"/>
          <p:nvPr/>
        </p:nvPicPr>
        <p:blipFill rotWithShape="1">
          <a:blip r:embed="rId3">
            <a:alphaModFix/>
          </a:blip>
          <a:srcRect/>
          <a:stretch/>
        </p:blipFill>
        <p:spPr>
          <a:xfrm>
            <a:off x="5542567" y="2563495"/>
            <a:ext cx="3013215" cy="1951057"/>
          </a:xfrm>
          <a:prstGeom prst="rect">
            <a:avLst/>
          </a:prstGeom>
          <a:noFill/>
          <a:ln>
            <a:noFill/>
          </a:ln>
        </p:spPr>
      </p:pic>
      <p:sp>
        <p:nvSpPr>
          <p:cNvPr id="118" name="Google Shape;118;p5"/>
          <p:cNvSpPr txBox="1"/>
          <p:nvPr/>
        </p:nvSpPr>
        <p:spPr>
          <a:xfrm>
            <a:off x="1386925" y="2609000"/>
            <a:ext cx="707100" cy="400200"/>
          </a:xfrm>
          <a:prstGeom prst="rect">
            <a:avLst/>
          </a:prstGeom>
          <a:noFill/>
          <a:ln>
            <a:noFill/>
          </a:ln>
        </p:spPr>
        <p:txBody>
          <a:bodyPr spcFirstLastPara="1" wrap="square" lIns="91425" tIns="91425" rIns="91425" bIns="91425" anchor="t" anchorCtr="0">
            <a:spAutoFit/>
          </a:bodyPr>
          <a:lstStyle/>
          <a:p>
            <a:pPr>
              <a:buSzPts val="1400"/>
            </a:pPr>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3704365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2. First Generation Sequencing</a:t>
            </a:r>
            <a:endParaRPr/>
          </a:p>
        </p:txBody>
      </p:sp>
      <p:sp>
        <p:nvSpPr>
          <p:cNvPr id="124" name="Google Shape;124;p6"/>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Predominant method for sequencing for decades</a:t>
            </a:r>
            <a:endParaRPr/>
          </a:p>
        </p:txBody>
      </p:sp>
    </p:spTree>
    <p:extLst>
      <p:ext uri="{BB962C8B-B14F-4D97-AF65-F5344CB8AC3E}">
        <p14:creationId xmlns:p14="http://schemas.microsoft.com/office/powerpoint/2010/main" val="304998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215875" y="333850"/>
            <a:ext cx="8534400" cy="701400"/>
          </a:xfrm>
          <a:prstGeom prst="rect">
            <a:avLst/>
          </a:prstGeom>
          <a:solidFill>
            <a:schemeClr val="lt1"/>
          </a:solid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a:t>Visual Models &amp; Packages</a:t>
            </a:r>
            <a:endParaRPr/>
          </a:p>
        </p:txBody>
      </p:sp>
      <p:sp>
        <p:nvSpPr>
          <p:cNvPr id="104" name="Google Shape;104;p6"/>
          <p:cNvSpPr txBox="1">
            <a:spLocks noGrp="1"/>
          </p:cNvSpPr>
          <p:nvPr>
            <p:ph type="body" idx="1"/>
          </p:nvPr>
        </p:nvSpPr>
        <p:spPr>
          <a:xfrm>
            <a:off x="301752" y="1527048"/>
            <a:ext cx="8503920" cy="4572000"/>
          </a:xfrm>
          <a:prstGeom prst="rect">
            <a:avLst/>
          </a:prstGeom>
          <a:solidFill>
            <a:srgbClr val="000000"/>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Many self-sufficient computational chemistry software packages exist. Some include many methods covering a wide range, while others concentrate on a very specific range or even on one method. </a:t>
            </a:r>
            <a:endParaRPr/>
          </a:p>
          <a:p>
            <a:pPr marL="274320" lvl="0" indent="-274320" algn="l" rtl="0">
              <a:spcBef>
                <a:spcPts val="540"/>
              </a:spcBef>
              <a:spcAft>
                <a:spcPts val="0"/>
              </a:spcAft>
              <a:buSzPts val="2295"/>
              <a:buChar char="●"/>
            </a:pPr>
            <a:r>
              <a:rPr lang="en-US"/>
              <a:t>For example: </a:t>
            </a:r>
            <a:endParaRPr/>
          </a:p>
          <a:p>
            <a:pPr marL="274320" lvl="0" indent="-274320" algn="l" rtl="0">
              <a:spcBef>
                <a:spcPts val="480"/>
              </a:spcBef>
              <a:spcAft>
                <a:spcPts val="0"/>
              </a:spcAft>
              <a:buSzPts val="2040"/>
              <a:buFont typeface="Noto Sans Symbols"/>
              <a:buChar char="⮚"/>
            </a:pPr>
            <a:r>
              <a:rPr lang="en-US" sz="2400"/>
              <a:t>For drawing packages -</a:t>
            </a:r>
            <a:r>
              <a:rPr lang="en-US" sz="2400" i="1"/>
              <a:t>ISIS/Draw by MDL</a:t>
            </a:r>
            <a:r>
              <a:rPr lang="en-US" sz="2400" b="1"/>
              <a:t> </a:t>
            </a:r>
            <a:r>
              <a:rPr lang="en-US" sz="2400"/>
              <a:t>Information Systems </a:t>
            </a:r>
            <a:endParaRPr/>
          </a:p>
          <a:p>
            <a:pPr marL="274320" lvl="0" indent="-274320" algn="l" rtl="0">
              <a:spcBef>
                <a:spcPts val="480"/>
              </a:spcBef>
              <a:spcAft>
                <a:spcPts val="0"/>
              </a:spcAft>
              <a:buSzPts val="2040"/>
              <a:buFont typeface="Noto Sans Symbols"/>
              <a:buChar char="⮚"/>
            </a:pPr>
            <a:r>
              <a:rPr lang="en-US" sz="2400"/>
              <a:t>For modelling packages such as </a:t>
            </a:r>
            <a:r>
              <a:rPr lang="en-US" sz="2400" i="1"/>
              <a:t>ArgusLab</a:t>
            </a:r>
            <a:r>
              <a:rPr lang="en-US" sz="2400"/>
              <a:t> </a:t>
            </a:r>
            <a:endParaRPr/>
          </a:p>
          <a:p>
            <a:pPr marL="274320" lvl="0" indent="-274320" algn="l" rtl="0">
              <a:spcBef>
                <a:spcPts val="480"/>
              </a:spcBef>
              <a:spcAft>
                <a:spcPts val="0"/>
              </a:spcAft>
              <a:buSzPts val="2040"/>
              <a:buFont typeface="Noto Sans Symbols"/>
              <a:buChar char="⮚"/>
            </a:pPr>
            <a:r>
              <a:rPr lang="en-US" sz="2400"/>
              <a:t>These software packages allow you to create your own molecular-structure</a:t>
            </a:r>
            <a:endParaRPr sz="2000"/>
          </a:p>
          <a:p>
            <a:pPr marL="274320" lvl="0" indent="-128587" algn="l" rtl="0">
              <a:spcBef>
                <a:spcPts val="540"/>
              </a:spcBef>
              <a:spcAft>
                <a:spcPts val="1200"/>
              </a:spcAft>
              <a:buSzPts val="2295"/>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05533" y="1388598"/>
            <a:ext cx="2148000" cy="533400"/>
          </a:xfrm>
          <a:prstGeom prst="rect">
            <a:avLst/>
          </a:prstGeom>
          <a:noFill/>
          <a:ln>
            <a:noFill/>
          </a:ln>
        </p:spPr>
        <p:txBody>
          <a:bodyPr spcFirstLastPara="1" wrap="square" lIns="91425" tIns="91425" rIns="91425" bIns="91425" anchor="b" anchorCtr="0">
            <a:noAutofit/>
          </a:bodyPr>
          <a:lstStyle/>
          <a:p>
            <a:pPr>
              <a:buSzPts val="2400"/>
            </a:pPr>
            <a:r>
              <a:rPr lang="en-US"/>
              <a:t>Sanger Method</a:t>
            </a:r>
            <a:endParaRPr/>
          </a:p>
        </p:txBody>
      </p:sp>
      <p:sp>
        <p:nvSpPr>
          <p:cNvPr id="130" name="Google Shape;130;p7"/>
          <p:cNvSpPr txBox="1">
            <a:spLocks noGrp="1"/>
          </p:cNvSpPr>
          <p:nvPr>
            <p:ph type="body" idx="1"/>
          </p:nvPr>
        </p:nvSpPr>
        <p:spPr>
          <a:xfrm>
            <a:off x="998460" y="1474610"/>
            <a:ext cx="3794400" cy="3142500"/>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Char char="▹"/>
            </a:pPr>
            <a:r>
              <a:rPr lang="en-US" sz="1400">
                <a:latin typeface="Dosis"/>
                <a:ea typeface="Dosis"/>
                <a:cs typeface="Dosis"/>
                <a:sym typeface="Dosis"/>
              </a:rPr>
              <a:t>Developed by Frederick Sanger in 1977</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Most popular and predominant method for DNA Sequencing for decades</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Can read up to 2000 bps</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Slow and expensive</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Labor intensive</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Human Genome Project was completed using Sanger Sequencing</a:t>
            </a:r>
            <a:endParaRPr/>
          </a:p>
          <a:p>
            <a:pPr marL="0" indent="0">
              <a:lnSpc>
                <a:spcPct val="100000"/>
              </a:lnSpc>
              <a:buSzPts val="1400"/>
              <a:buNone/>
            </a:pPr>
            <a:endParaRPr sz="1400">
              <a:latin typeface="Dosis"/>
              <a:ea typeface="Dosis"/>
              <a:cs typeface="Dosis"/>
              <a:sym typeface="Dosis"/>
            </a:endParaRPr>
          </a:p>
          <a:p>
            <a:pPr marL="0" indent="0">
              <a:lnSpc>
                <a:spcPct val="100000"/>
              </a:lnSpc>
              <a:buSzPts val="1400"/>
              <a:buNone/>
            </a:pPr>
            <a:endParaRPr sz="1400">
              <a:latin typeface="Dosis"/>
              <a:ea typeface="Dosis"/>
              <a:cs typeface="Dosis"/>
              <a:sym typeface="Dosis"/>
            </a:endParaRPr>
          </a:p>
        </p:txBody>
      </p:sp>
      <p:pic>
        <p:nvPicPr>
          <p:cNvPr id="131" name="Google Shape;131;p7"/>
          <p:cNvPicPr preferRelativeResize="0"/>
          <p:nvPr/>
        </p:nvPicPr>
        <p:blipFill rotWithShape="1">
          <a:blip r:embed="rId3">
            <a:alphaModFix/>
          </a:blip>
          <a:srcRect t="710" b="-708"/>
          <a:stretch/>
        </p:blipFill>
        <p:spPr>
          <a:xfrm>
            <a:off x="4978801" y="896450"/>
            <a:ext cx="3896625" cy="5065100"/>
          </a:xfrm>
          <a:prstGeom prst="rect">
            <a:avLst/>
          </a:prstGeom>
          <a:noFill/>
          <a:ln>
            <a:noFill/>
          </a:ln>
        </p:spPr>
      </p:pic>
    </p:spTree>
    <p:extLst>
      <p:ext uri="{BB962C8B-B14F-4D97-AF65-F5344CB8AC3E}">
        <p14:creationId xmlns:p14="http://schemas.microsoft.com/office/powerpoint/2010/main" val="1534701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05533" y="1369548"/>
            <a:ext cx="3219900" cy="533400"/>
          </a:xfrm>
          <a:prstGeom prst="rect">
            <a:avLst/>
          </a:prstGeom>
          <a:noFill/>
          <a:ln>
            <a:noFill/>
          </a:ln>
        </p:spPr>
        <p:txBody>
          <a:bodyPr spcFirstLastPara="1" wrap="square" lIns="91425" tIns="91425" rIns="91425" bIns="91425" anchor="b" anchorCtr="0">
            <a:noAutofit/>
          </a:bodyPr>
          <a:lstStyle/>
          <a:p>
            <a:pPr>
              <a:buSzPts val="2400"/>
            </a:pPr>
            <a:r>
              <a:rPr lang="en-US"/>
              <a:t>Step 1 - DNA Preperation</a:t>
            </a:r>
            <a:endParaRPr/>
          </a:p>
        </p:txBody>
      </p:sp>
      <p:sp>
        <p:nvSpPr>
          <p:cNvPr id="137" name="Google Shape;137;p8"/>
          <p:cNvSpPr txBox="1">
            <a:spLocks noGrp="1"/>
          </p:cNvSpPr>
          <p:nvPr>
            <p:ph type="body" idx="1"/>
          </p:nvPr>
        </p:nvSpPr>
        <p:spPr>
          <a:xfrm>
            <a:off x="5444358" y="2302371"/>
            <a:ext cx="3436800" cy="2254200"/>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Cut DNA into a smaller piece for sequencing</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Insert into Plasmid</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Insert Plasmid inside Bacteria Cell and let it multiply</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Extract all the necessary Plasmids and from Plasmid, isolate the DNA for sequencing</a:t>
            </a:r>
            <a:endParaRPr/>
          </a:p>
          <a:p>
            <a:pPr marL="285750" indent="-196850">
              <a:lnSpc>
                <a:spcPct val="100000"/>
              </a:lnSpc>
              <a:buSzPts val="1400"/>
              <a:buNone/>
            </a:pPr>
            <a:endParaRPr sz="1400">
              <a:latin typeface="Dosis"/>
              <a:ea typeface="Dosis"/>
              <a:cs typeface="Dosis"/>
              <a:sym typeface="Dosis"/>
            </a:endParaRPr>
          </a:p>
        </p:txBody>
      </p:sp>
      <p:grpSp>
        <p:nvGrpSpPr>
          <p:cNvPr id="138" name="Google Shape;138;p8"/>
          <p:cNvGrpSpPr/>
          <p:nvPr/>
        </p:nvGrpSpPr>
        <p:grpSpPr>
          <a:xfrm>
            <a:off x="1057783" y="1908182"/>
            <a:ext cx="4065633" cy="3595072"/>
            <a:chOff x="889616" y="1092973"/>
            <a:chExt cx="4065633" cy="3595072"/>
          </a:xfrm>
        </p:grpSpPr>
        <p:grpSp>
          <p:nvGrpSpPr>
            <p:cNvPr id="139" name="Google Shape;139;p8"/>
            <p:cNvGrpSpPr/>
            <p:nvPr/>
          </p:nvGrpSpPr>
          <p:grpSpPr>
            <a:xfrm>
              <a:off x="889616" y="1092973"/>
              <a:ext cx="4065633" cy="3595072"/>
              <a:chOff x="899906" y="682770"/>
              <a:chExt cx="7540599" cy="6165354"/>
            </a:xfrm>
          </p:grpSpPr>
          <p:sp>
            <p:nvSpPr>
              <p:cNvPr id="140" name="Google Shape;140;p8"/>
              <p:cNvSpPr/>
              <p:nvPr/>
            </p:nvSpPr>
            <p:spPr>
              <a:xfrm>
                <a:off x="1363057" y="6009925"/>
                <a:ext cx="7077448" cy="8381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1400"/>
                </a:pPr>
                <a:endParaRPr/>
              </a:p>
            </p:txBody>
          </p:sp>
          <p:sp>
            <p:nvSpPr>
              <p:cNvPr id="141" name="Google Shape;141;p8"/>
              <p:cNvSpPr/>
              <p:nvPr/>
            </p:nvSpPr>
            <p:spPr>
              <a:xfrm>
                <a:off x="1482174" y="869553"/>
                <a:ext cx="1409698" cy="131444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SzPts val="1400"/>
                </a:pPr>
                <a:endParaRPr/>
              </a:p>
            </p:txBody>
          </p:sp>
          <p:sp>
            <p:nvSpPr>
              <p:cNvPr id="142" name="Google Shape;142;p8"/>
              <p:cNvSpPr/>
              <p:nvPr/>
            </p:nvSpPr>
            <p:spPr>
              <a:xfrm>
                <a:off x="3958807" y="682770"/>
                <a:ext cx="1885947" cy="16763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buSzPts val="1400"/>
                </a:pPr>
                <a:endParaRPr/>
              </a:p>
            </p:txBody>
          </p:sp>
          <p:sp>
            <p:nvSpPr>
              <p:cNvPr id="143" name="Google Shape;143;p8"/>
              <p:cNvSpPr/>
              <p:nvPr/>
            </p:nvSpPr>
            <p:spPr>
              <a:xfrm>
                <a:off x="1565735" y="2428895"/>
                <a:ext cx="3733795" cy="149504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buSzPts val="1400"/>
                </a:pPr>
                <a:endParaRPr/>
              </a:p>
            </p:txBody>
          </p:sp>
          <p:sp>
            <p:nvSpPr>
              <p:cNvPr id="144" name="Google Shape;144;p8"/>
              <p:cNvSpPr/>
              <p:nvPr/>
            </p:nvSpPr>
            <p:spPr>
              <a:xfrm>
                <a:off x="1589356" y="4333526"/>
                <a:ext cx="3710174" cy="118414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a:buSzPts val="1400"/>
                </a:pPr>
                <a:endParaRPr/>
              </a:p>
            </p:txBody>
          </p:sp>
          <p:sp>
            <p:nvSpPr>
              <p:cNvPr id="145" name="Google Shape;145;p8"/>
              <p:cNvSpPr txBox="1"/>
              <p:nvPr/>
            </p:nvSpPr>
            <p:spPr>
              <a:xfrm>
                <a:off x="899906" y="1157306"/>
                <a:ext cx="553800" cy="738900"/>
              </a:xfrm>
              <a:prstGeom prst="rect">
                <a:avLst/>
              </a:prstGeom>
              <a:noFill/>
              <a:ln>
                <a:noFill/>
              </a:ln>
            </p:spPr>
            <p:txBody>
              <a:bodyPr spcFirstLastPara="1" wrap="square" lIns="0" tIns="0" rIns="0" bIns="0" anchor="t" anchorCtr="0">
                <a:spAutoFit/>
              </a:bodyPr>
              <a:lstStyle/>
              <a:p>
                <a:pPr marL="12700">
                  <a:buSzPts val="2800"/>
                </a:pPr>
                <a:r>
                  <a:rPr lang="en-US" sz="2800" b="1"/>
                  <a:t>1</a:t>
                </a:r>
                <a:endParaRPr sz="2800"/>
              </a:p>
            </p:txBody>
          </p:sp>
          <p:sp>
            <p:nvSpPr>
              <p:cNvPr id="146" name="Google Shape;146;p8"/>
              <p:cNvSpPr txBox="1"/>
              <p:nvPr/>
            </p:nvSpPr>
            <p:spPr>
              <a:xfrm>
                <a:off x="928185" y="2738676"/>
                <a:ext cx="323100" cy="738900"/>
              </a:xfrm>
              <a:prstGeom prst="rect">
                <a:avLst/>
              </a:prstGeom>
              <a:noFill/>
              <a:ln>
                <a:noFill/>
              </a:ln>
            </p:spPr>
            <p:txBody>
              <a:bodyPr spcFirstLastPara="1" wrap="square" lIns="0" tIns="0" rIns="0" bIns="0" anchor="t" anchorCtr="0">
                <a:spAutoFit/>
              </a:bodyPr>
              <a:lstStyle/>
              <a:p>
                <a:pPr marL="12700">
                  <a:buSzPts val="2800"/>
                </a:pPr>
                <a:r>
                  <a:rPr lang="en-US" sz="2800" b="1"/>
                  <a:t>2</a:t>
                </a:r>
                <a:endParaRPr sz="2800"/>
              </a:p>
            </p:txBody>
          </p:sp>
          <p:sp>
            <p:nvSpPr>
              <p:cNvPr id="147" name="Google Shape;147;p8"/>
              <p:cNvSpPr txBox="1"/>
              <p:nvPr/>
            </p:nvSpPr>
            <p:spPr>
              <a:xfrm>
                <a:off x="899906" y="4494360"/>
                <a:ext cx="636600" cy="738900"/>
              </a:xfrm>
              <a:prstGeom prst="rect">
                <a:avLst/>
              </a:prstGeom>
              <a:noFill/>
              <a:ln>
                <a:noFill/>
              </a:ln>
            </p:spPr>
            <p:txBody>
              <a:bodyPr spcFirstLastPara="1" wrap="square" lIns="0" tIns="0" rIns="0" bIns="0" anchor="t" anchorCtr="0">
                <a:spAutoFit/>
              </a:bodyPr>
              <a:lstStyle/>
              <a:p>
                <a:pPr marL="12700">
                  <a:buSzPts val="2800"/>
                </a:pPr>
                <a:r>
                  <a:rPr lang="en-US" sz="2800" b="1"/>
                  <a:t>3</a:t>
                </a:r>
                <a:endParaRPr sz="2800"/>
              </a:p>
            </p:txBody>
          </p:sp>
          <p:sp>
            <p:nvSpPr>
              <p:cNvPr id="148" name="Google Shape;148;p8"/>
              <p:cNvSpPr txBox="1"/>
              <p:nvPr/>
            </p:nvSpPr>
            <p:spPr>
              <a:xfrm>
                <a:off x="943889" y="6028782"/>
                <a:ext cx="323100" cy="738900"/>
              </a:xfrm>
              <a:prstGeom prst="rect">
                <a:avLst/>
              </a:prstGeom>
              <a:noFill/>
              <a:ln>
                <a:noFill/>
              </a:ln>
            </p:spPr>
            <p:txBody>
              <a:bodyPr spcFirstLastPara="1" wrap="square" lIns="0" tIns="0" rIns="0" bIns="0" anchor="t" anchorCtr="0">
                <a:spAutoFit/>
              </a:bodyPr>
              <a:lstStyle/>
              <a:p>
                <a:pPr marL="12700">
                  <a:buSzPts val="2800"/>
                </a:pPr>
                <a:r>
                  <a:rPr lang="en-US" sz="2800" b="1"/>
                  <a:t>4</a:t>
                </a:r>
                <a:endParaRPr sz="2800"/>
              </a:p>
            </p:txBody>
          </p:sp>
        </p:grpSp>
        <p:sp>
          <p:nvSpPr>
            <p:cNvPr id="149" name="Google Shape;149;p8"/>
            <p:cNvSpPr/>
            <p:nvPr/>
          </p:nvSpPr>
          <p:spPr>
            <a:xfrm>
              <a:off x="2002907" y="1484487"/>
              <a:ext cx="535964" cy="194493"/>
            </a:xfrm>
            <a:prstGeom prst="rightArrow">
              <a:avLst>
                <a:gd name="adj1" fmla="val 50000"/>
                <a:gd name="adj2" fmla="val 50000"/>
              </a:avLst>
            </a:prstGeom>
            <a:solidFill>
              <a:srgbClr val="0DB7C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dk1"/>
                </a:solidFill>
              </a:endParaRPr>
            </a:p>
          </p:txBody>
        </p:sp>
      </p:grpSp>
    </p:spTree>
    <p:extLst>
      <p:ext uri="{BB962C8B-B14F-4D97-AF65-F5344CB8AC3E}">
        <p14:creationId xmlns:p14="http://schemas.microsoft.com/office/powerpoint/2010/main" val="504038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0" y="1044425"/>
            <a:ext cx="5480100" cy="616200"/>
          </a:xfrm>
          <a:prstGeom prst="rect">
            <a:avLst/>
          </a:prstGeom>
          <a:noFill/>
          <a:ln>
            <a:noFill/>
          </a:ln>
        </p:spPr>
        <p:txBody>
          <a:bodyPr spcFirstLastPara="1" wrap="square" lIns="91425" tIns="91425" rIns="91425" bIns="91425" anchor="b" anchorCtr="0">
            <a:noAutofit/>
          </a:bodyPr>
          <a:lstStyle/>
          <a:p>
            <a:pPr>
              <a:buSzPts val="2400"/>
            </a:pPr>
            <a:r>
              <a:rPr lang="en-US"/>
              <a:t>Step 2 –Sequencing Reaction</a:t>
            </a:r>
            <a:endParaRPr/>
          </a:p>
        </p:txBody>
      </p:sp>
      <p:sp>
        <p:nvSpPr>
          <p:cNvPr id="155" name="Google Shape;155;p9"/>
          <p:cNvSpPr txBox="1">
            <a:spLocks noGrp="1"/>
          </p:cNvSpPr>
          <p:nvPr>
            <p:ph type="body" idx="1"/>
          </p:nvPr>
        </p:nvSpPr>
        <p:spPr>
          <a:xfrm>
            <a:off x="759458" y="1836750"/>
            <a:ext cx="4252200" cy="3909600"/>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Char char="▹"/>
            </a:pPr>
            <a:r>
              <a:rPr lang="en-US" sz="1400">
                <a:latin typeface="Dosis"/>
                <a:ea typeface="Dosis"/>
                <a:cs typeface="Dosis"/>
                <a:sym typeface="Dosis"/>
              </a:rPr>
              <a:t>Strand Separation </a:t>
            </a:r>
            <a:endParaRPr/>
          </a:p>
          <a:p>
            <a:pPr marL="0" lvl="1" indent="0">
              <a:lnSpc>
                <a:spcPct val="100000"/>
              </a:lnSpc>
              <a:buNone/>
            </a:pPr>
            <a:r>
              <a:rPr lang="en-US">
                <a:latin typeface="Dosis"/>
                <a:ea typeface="Dosis"/>
                <a:cs typeface="Dosis"/>
                <a:sym typeface="Dosis"/>
              </a:rPr>
              <a:t>	- Heat DNA in 96</a:t>
            </a:r>
            <a:r>
              <a:rPr lang="en-US" baseline="30000">
                <a:latin typeface="Dosis"/>
                <a:ea typeface="Dosis"/>
                <a:cs typeface="Dosis"/>
                <a:sym typeface="Dosis"/>
              </a:rPr>
              <a:t>o </a:t>
            </a:r>
            <a:r>
              <a:rPr lang="en-US">
                <a:latin typeface="Dosis"/>
                <a:ea typeface="Dosis"/>
                <a:cs typeface="Dosis"/>
                <a:sym typeface="Dosis"/>
              </a:rPr>
              <a:t>C (denaturation)</a:t>
            </a:r>
            <a:br>
              <a:rPr lang="en-US">
                <a:latin typeface="Dosis"/>
                <a:ea typeface="Dosis"/>
                <a:cs typeface="Dosis"/>
                <a:sym typeface="Dosis"/>
              </a:rPr>
            </a:br>
            <a:endParaRPr>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Primer Annealing</a:t>
            </a:r>
            <a:endParaRPr/>
          </a:p>
          <a:p>
            <a:pPr marL="0" indent="0">
              <a:lnSpc>
                <a:spcPct val="100000"/>
              </a:lnSpc>
              <a:buSzPts val="1400"/>
              <a:buNone/>
            </a:pPr>
            <a:r>
              <a:rPr lang="en-US" sz="1400">
                <a:latin typeface="Dosis"/>
                <a:ea typeface="Dosis"/>
                <a:cs typeface="Dosis"/>
                <a:sym typeface="Dosis"/>
              </a:rPr>
              <a:t>	- Lower temperature to 50</a:t>
            </a:r>
            <a:r>
              <a:rPr lang="en-US" sz="1400" baseline="30000">
                <a:latin typeface="Dosis"/>
                <a:ea typeface="Dosis"/>
                <a:cs typeface="Dosis"/>
                <a:sym typeface="Dosis"/>
              </a:rPr>
              <a:t>o </a:t>
            </a:r>
            <a:r>
              <a:rPr lang="en-US" sz="1400">
                <a:latin typeface="Dosis"/>
                <a:ea typeface="Dosis"/>
                <a:cs typeface="Dosis"/>
                <a:sym typeface="Dosis"/>
              </a:rPr>
              <a:t>C (annealing)</a:t>
            </a:r>
            <a:endParaRPr/>
          </a:p>
          <a:p>
            <a:pPr marL="0" indent="0">
              <a:lnSpc>
                <a:spcPct val="100000"/>
              </a:lnSpc>
              <a:buSzPts val="1400"/>
              <a:buNone/>
            </a:pPr>
            <a:r>
              <a:rPr lang="en-US" sz="1400">
                <a:latin typeface="Dosis"/>
                <a:ea typeface="Dosis"/>
                <a:cs typeface="Dosis"/>
                <a:sym typeface="Dosis"/>
              </a:rPr>
              <a:t>	- Primer binds to DNA</a:t>
            </a:r>
            <a:br>
              <a:rPr lang="en-US" sz="1400">
                <a:latin typeface="Dosis"/>
                <a:ea typeface="Dosis"/>
                <a:cs typeface="Dosis"/>
                <a:sym typeface="Dosis"/>
              </a:rPr>
            </a:br>
            <a:endParaRPr sz="14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Primer Extension</a:t>
            </a:r>
            <a:endParaRPr/>
          </a:p>
          <a:p>
            <a:pPr marL="0" indent="0">
              <a:lnSpc>
                <a:spcPct val="100000"/>
              </a:lnSpc>
              <a:buSzPts val="1400"/>
              <a:buNone/>
            </a:pPr>
            <a:r>
              <a:rPr lang="en-US" sz="1400">
                <a:latin typeface="Dosis"/>
                <a:ea typeface="Dosis"/>
                <a:cs typeface="Dosis"/>
                <a:sym typeface="Dosis"/>
              </a:rPr>
              <a:t>	- Increase temperature to 60</a:t>
            </a:r>
            <a:r>
              <a:rPr lang="en-US" sz="1400" baseline="30000">
                <a:latin typeface="Dosis"/>
                <a:ea typeface="Dosis"/>
                <a:cs typeface="Dosis"/>
                <a:sym typeface="Dosis"/>
              </a:rPr>
              <a:t>o </a:t>
            </a:r>
            <a:r>
              <a:rPr lang="en-US" sz="1400">
                <a:latin typeface="Dosis"/>
                <a:ea typeface="Dosis"/>
                <a:cs typeface="Dosis"/>
                <a:sym typeface="Dosis"/>
              </a:rPr>
              <a:t>C</a:t>
            </a:r>
            <a:endParaRPr/>
          </a:p>
          <a:p>
            <a:pPr marL="0" indent="0">
              <a:lnSpc>
                <a:spcPct val="100000"/>
              </a:lnSpc>
              <a:buSzPts val="1400"/>
              <a:buNone/>
            </a:pPr>
            <a:r>
              <a:rPr lang="en-US" sz="1400">
                <a:latin typeface="Dosis"/>
                <a:ea typeface="Dosis"/>
                <a:cs typeface="Dosis"/>
                <a:sym typeface="Dosis"/>
              </a:rPr>
              <a:t>	- DNA Polymerase binds to Primer</a:t>
            </a:r>
            <a:endParaRPr/>
          </a:p>
          <a:p>
            <a:pPr marL="0" indent="0">
              <a:lnSpc>
                <a:spcPct val="100000"/>
              </a:lnSpc>
              <a:buSzPts val="1400"/>
              <a:buNone/>
            </a:pPr>
            <a:r>
              <a:rPr lang="en-US" sz="1400">
                <a:latin typeface="Dosis"/>
                <a:ea typeface="Dosis"/>
                <a:cs typeface="Dosis"/>
                <a:sym typeface="Dosis"/>
              </a:rPr>
              <a:t>	- Add complementary bases (dNTP) after Primer 	   until terminator base is added (ddNTP) </a:t>
            </a:r>
            <a:br>
              <a:rPr lang="en-US" sz="1400">
                <a:latin typeface="Dosis"/>
                <a:ea typeface="Dosis"/>
                <a:cs typeface="Dosis"/>
                <a:sym typeface="Dosis"/>
              </a:rPr>
            </a:br>
            <a:endParaRPr sz="1400" baseline="30000">
              <a:latin typeface="Dosis"/>
              <a:ea typeface="Dosis"/>
              <a:cs typeface="Dosis"/>
              <a:sym typeface="Dosis"/>
            </a:endParaRPr>
          </a:p>
          <a:p>
            <a:pPr marL="0" indent="0">
              <a:lnSpc>
                <a:spcPct val="100000"/>
              </a:lnSpc>
              <a:buSzPts val="1400"/>
              <a:buChar char="▹"/>
            </a:pPr>
            <a:r>
              <a:rPr lang="en-US" sz="1400">
                <a:latin typeface="Dosis"/>
                <a:ea typeface="Dosis"/>
                <a:cs typeface="Dosis"/>
                <a:sym typeface="Dosis"/>
              </a:rPr>
              <a:t>Termination</a:t>
            </a:r>
            <a:endParaRPr/>
          </a:p>
          <a:p>
            <a:pPr marL="0" lvl="1" indent="0">
              <a:lnSpc>
                <a:spcPct val="100000"/>
              </a:lnSpc>
              <a:buNone/>
            </a:pPr>
            <a:r>
              <a:rPr lang="en-US">
                <a:latin typeface="Dosis"/>
                <a:ea typeface="Dosis"/>
                <a:cs typeface="Dosis"/>
                <a:sym typeface="Dosis"/>
              </a:rPr>
              <a:t>	- Terminate chain after ddNTP is added</a:t>
            </a:r>
            <a:endParaRPr/>
          </a:p>
          <a:p>
            <a:pPr marL="0" lvl="1" indent="0">
              <a:lnSpc>
                <a:spcPct val="100000"/>
              </a:lnSpc>
              <a:buNone/>
            </a:pPr>
            <a:r>
              <a:rPr lang="en-US">
                <a:latin typeface="Dosis"/>
                <a:ea typeface="Dosis"/>
                <a:cs typeface="Dosis"/>
                <a:sym typeface="Dosis"/>
              </a:rPr>
              <a:t>	- ddNTP is fluorescently labelled (different 	   colors for A, T, G, C) </a:t>
            </a:r>
            <a:endParaRPr/>
          </a:p>
          <a:p>
            <a:pPr marL="0" indent="0">
              <a:lnSpc>
                <a:spcPct val="100000"/>
              </a:lnSpc>
              <a:buSzPts val="1400"/>
              <a:buNone/>
            </a:pPr>
            <a:endParaRPr sz="1400">
              <a:latin typeface="Dosis"/>
              <a:ea typeface="Dosis"/>
              <a:cs typeface="Dosis"/>
              <a:sym typeface="Dosis"/>
            </a:endParaRPr>
          </a:p>
        </p:txBody>
      </p:sp>
      <p:sp>
        <p:nvSpPr>
          <p:cNvPr id="156" name="Google Shape;156;p9"/>
          <p:cNvSpPr/>
          <p:nvPr/>
        </p:nvSpPr>
        <p:spPr>
          <a:xfrm>
            <a:off x="5569353" y="3429008"/>
            <a:ext cx="3272400" cy="725100"/>
          </a:xfrm>
          <a:prstGeom prst="rect">
            <a:avLst/>
          </a:prstGeom>
          <a:blipFill rotWithShape="1">
            <a:blip r:embed="rId3">
              <a:alphaModFix/>
            </a:blip>
            <a:stretch>
              <a:fillRect l="-4838" t="-22214" r="-3226" b="-20506"/>
            </a:stretch>
          </a:blipFill>
          <a:ln>
            <a:noFill/>
          </a:ln>
        </p:spPr>
        <p:txBody>
          <a:bodyPr spcFirstLastPara="1" wrap="square" lIns="0" tIns="0" rIns="0" bIns="0" anchor="t" anchorCtr="0">
            <a:noAutofit/>
          </a:bodyPr>
          <a:lstStyle/>
          <a:p>
            <a:pPr>
              <a:buSzPts val="1400"/>
            </a:pPr>
            <a:endParaRPr/>
          </a:p>
        </p:txBody>
      </p:sp>
      <p:sp>
        <p:nvSpPr>
          <p:cNvPr id="157" name="Google Shape;157;p9"/>
          <p:cNvSpPr/>
          <p:nvPr/>
        </p:nvSpPr>
        <p:spPr>
          <a:xfrm>
            <a:off x="5446460" y="4171915"/>
            <a:ext cx="3417600" cy="963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SzPts val="1400"/>
            </a:pPr>
            <a:endParaRPr/>
          </a:p>
        </p:txBody>
      </p:sp>
      <p:sp>
        <p:nvSpPr>
          <p:cNvPr id="158" name="Google Shape;158;p9"/>
          <p:cNvSpPr/>
          <p:nvPr/>
        </p:nvSpPr>
        <p:spPr>
          <a:xfrm>
            <a:off x="5480010" y="5062639"/>
            <a:ext cx="3200400" cy="938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a:buSzPts val="1400"/>
            </a:pPr>
            <a:endParaRPr/>
          </a:p>
        </p:txBody>
      </p:sp>
      <p:grpSp>
        <p:nvGrpSpPr>
          <p:cNvPr id="159" name="Google Shape;159;p9"/>
          <p:cNvGrpSpPr/>
          <p:nvPr/>
        </p:nvGrpSpPr>
        <p:grpSpPr>
          <a:xfrm>
            <a:off x="5569361" y="954717"/>
            <a:ext cx="2832443" cy="2456434"/>
            <a:chOff x="5446460" y="1930"/>
            <a:chExt cx="2832443" cy="2456434"/>
          </a:xfrm>
        </p:grpSpPr>
        <p:sp>
          <p:nvSpPr>
            <p:cNvPr id="160" name="Google Shape;160;p9"/>
            <p:cNvSpPr/>
            <p:nvPr/>
          </p:nvSpPr>
          <p:spPr>
            <a:xfrm>
              <a:off x="5446460" y="1930"/>
              <a:ext cx="2832300" cy="1554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a:buSzPts val="1400"/>
              </a:pPr>
              <a:endParaRPr/>
            </a:p>
          </p:txBody>
        </p:sp>
        <p:sp>
          <p:nvSpPr>
            <p:cNvPr id="161" name="Google Shape;161;p9"/>
            <p:cNvSpPr/>
            <p:nvPr/>
          </p:nvSpPr>
          <p:spPr>
            <a:xfrm>
              <a:off x="5591503" y="1418864"/>
              <a:ext cx="2687400" cy="10395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a:buSzPts val="1400"/>
              </a:pPr>
              <a:endParaRPr/>
            </a:p>
          </p:txBody>
        </p:sp>
      </p:grpSp>
      <p:sp>
        <p:nvSpPr>
          <p:cNvPr id="162" name="Google Shape;162;p9"/>
          <p:cNvSpPr txBox="1"/>
          <p:nvPr/>
        </p:nvSpPr>
        <p:spPr>
          <a:xfrm>
            <a:off x="5188173" y="1933519"/>
            <a:ext cx="333600" cy="307800"/>
          </a:xfrm>
          <a:prstGeom prst="rect">
            <a:avLst/>
          </a:prstGeom>
          <a:noFill/>
          <a:ln>
            <a:noFill/>
          </a:ln>
        </p:spPr>
        <p:txBody>
          <a:bodyPr spcFirstLastPara="1" wrap="square" lIns="91425" tIns="45700" rIns="91425" bIns="45700" anchor="t" anchorCtr="0">
            <a:spAutoFit/>
          </a:bodyPr>
          <a:lstStyle/>
          <a:p>
            <a:pPr>
              <a:buSzPts val="1400"/>
            </a:pPr>
            <a:r>
              <a:rPr lang="en-US"/>
              <a:t>1.</a:t>
            </a:r>
            <a:endParaRPr/>
          </a:p>
        </p:txBody>
      </p:sp>
      <p:sp>
        <p:nvSpPr>
          <p:cNvPr id="163" name="Google Shape;163;p9"/>
          <p:cNvSpPr txBox="1"/>
          <p:nvPr/>
        </p:nvSpPr>
        <p:spPr>
          <a:xfrm>
            <a:off x="5229290" y="3775412"/>
            <a:ext cx="333600" cy="307800"/>
          </a:xfrm>
          <a:prstGeom prst="rect">
            <a:avLst/>
          </a:prstGeom>
          <a:noFill/>
          <a:ln>
            <a:noFill/>
          </a:ln>
        </p:spPr>
        <p:txBody>
          <a:bodyPr spcFirstLastPara="1" wrap="square" lIns="91425" tIns="45700" rIns="91425" bIns="45700" anchor="t" anchorCtr="0">
            <a:spAutoFit/>
          </a:bodyPr>
          <a:lstStyle/>
          <a:p>
            <a:pPr>
              <a:buSzPts val="1400"/>
            </a:pPr>
            <a:r>
              <a:rPr lang="en-US"/>
              <a:t>2.</a:t>
            </a:r>
            <a:endParaRPr/>
          </a:p>
        </p:txBody>
      </p:sp>
      <p:sp>
        <p:nvSpPr>
          <p:cNvPr id="164" name="Google Shape;164;p9"/>
          <p:cNvSpPr txBox="1"/>
          <p:nvPr/>
        </p:nvSpPr>
        <p:spPr>
          <a:xfrm>
            <a:off x="5230100" y="4449156"/>
            <a:ext cx="249900" cy="523200"/>
          </a:xfrm>
          <a:prstGeom prst="rect">
            <a:avLst/>
          </a:prstGeom>
          <a:noFill/>
          <a:ln>
            <a:noFill/>
          </a:ln>
        </p:spPr>
        <p:txBody>
          <a:bodyPr spcFirstLastPara="1" wrap="square" lIns="91425" tIns="45700" rIns="91425" bIns="45700" anchor="t" anchorCtr="0">
            <a:spAutoFit/>
          </a:bodyPr>
          <a:lstStyle/>
          <a:p>
            <a:pPr>
              <a:buSzPts val="1400"/>
            </a:pPr>
            <a:r>
              <a:rPr lang="en-US"/>
              <a:t>3.</a:t>
            </a:r>
            <a:endParaRPr/>
          </a:p>
        </p:txBody>
      </p:sp>
      <p:sp>
        <p:nvSpPr>
          <p:cNvPr id="165" name="Google Shape;165;p9"/>
          <p:cNvSpPr txBox="1"/>
          <p:nvPr/>
        </p:nvSpPr>
        <p:spPr>
          <a:xfrm>
            <a:off x="5235595" y="5262615"/>
            <a:ext cx="333600" cy="307800"/>
          </a:xfrm>
          <a:prstGeom prst="rect">
            <a:avLst/>
          </a:prstGeom>
          <a:noFill/>
          <a:ln>
            <a:noFill/>
          </a:ln>
        </p:spPr>
        <p:txBody>
          <a:bodyPr spcFirstLastPara="1" wrap="square" lIns="91425" tIns="45700" rIns="91425" bIns="45700" anchor="t" anchorCtr="0">
            <a:spAutoFit/>
          </a:bodyPr>
          <a:lstStyle/>
          <a:p>
            <a:pPr>
              <a:buSzPts val="1400"/>
            </a:pPr>
            <a:r>
              <a:rPr lang="en-US"/>
              <a:t>4.</a:t>
            </a:r>
            <a:endParaRPr/>
          </a:p>
        </p:txBody>
      </p:sp>
    </p:spTree>
    <p:extLst>
      <p:ext uri="{BB962C8B-B14F-4D97-AF65-F5344CB8AC3E}">
        <p14:creationId xmlns:p14="http://schemas.microsoft.com/office/powerpoint/2010/main" val="1321308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805534" y="1369548"/>
            <a:ext cx="4313005" cy="533430"/>
          </a:xfrm>
          <a:prstGeom prst="rect">
            <a:avLst/>
          </a:prstGeom>
          <a:noFill/>
          <a:ln>
            <a:noFill/>
          </a:ln>
        </p:spPr>
        <p:txBody>
          <a:bodyPr spcFirstLastPara="1" wrap="square" lIns="91425" tIns="91425" rIns="91425" bIns="91425" anchor="b" anchorCtr="0">
            <a:noAutofit/>
          </a:bodyPr>
          <a:lstStyle/>
          <a:p>
            <a:pPr>
              <a:buSzPts val="2400"/>
            </a:pPr>
            <a:r>
              <a:rPr lang="en-US"/>
              <a:t>Step 3 – Electrophoresis in Capillary</a:t>
            </a:r>
            <a:endParaRPr/>
          </a:p>
        </p:txBody>
      </p:sp>
      <p:sp>
        <p:nvSpPr>
          <p:cNvPr id="171" name="Google Shape;171;p10"/>
          <p:cNvSpPr txBox="1">
            <a:spLocks noGrp="1"/>
          </p:cNvSpPr>
          <p:nvPr>
            <p:ph type="body" idx="1"/>
          </p:nvPr>
        </p:nvSpPr>
        <p:spPr>
          <a:xfrm>
            <a:off x="5408489" y="1089730"/>
            <a:ext cx="3297600" cy="1881900"/>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Char char="▹"/>
            </a:pPr>
            <a:r>
              <a:rPr lang="en-US" sz="1400">
                <a:latin typeface="Dosis"/>
                <a:ea typeface="Dosis"/>
                <a:cs typeface="Dosis"/>
                <a:sym typeface="Dosis"/>
              </a:rPr>
              <a:t>Sort the newly synthesized DNA strands by length (</a:t>
            </a:r>
            <a:r>
              <a:rPr lang="en-US" sz="900">
                <a:latin typeface="Dosis"/>
                <a:ea typeface="Dosis"/>
                <a:cs typeface="Dosis"/>
                <a:sym typeface="Dosis"/>
              </a:rPr>
              <a:t>নতুন সংশ্লেষিত ডিএনএ স্ট্র্যান্ডগুলি দৈর্ঘ্য অনুসারে সাজান</a:t>
            </a:r>
            <a:r>
              <a:rPr lang="en-US" sz="1400">
                <a:latin typeface="Dosis"/>
                <a:ea typeface="Dosis"/>
                <a:cs typeface="Dosis"/>
                <a:sym typeface="Dosis"/>
              </a:rPr>
              <a:t>)                                                                                                                                                                                                                                                                                                                                                         Strands are loaded inside a capillary tube                            </a:t>
            </a: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An electrical negative charge pulls positively charged DNA strands through the capillary</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Emerged strands pass through a laser beam that excites the ddNTP fluorescent dye at the end of each strand</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Beam causes dye to glow in a specific wavelength/color which is captured by photocell and stored in a computer</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Char char="▹"/>
            </a:pPr>
            <a:r>
              <a:rPr lang="en-US" sz="1400">
                <a:latin typeface="Dosis"/>
                <a:ea typeface="Dosis"/>
                <a:cs typeface="Dosis"/>
                <a:sym typeface="Dosis"/>
              </a:rPr>
              <a:t>Computer than maps each color to each nucleotide sequentially and generates final sequence output</a:t>
            </a:r>
            <a:endParaRPr/>
          </a:p>
          <a:p>
            <a:pPr marL="285750" indent="-196850">
              <a:lnSpc>
                <a:spcPct val="100000"/>
              </a:lnSpc>
              <a:buSzPts val="1400"/>
              <a:buNone/>
            </a:pP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p:txBody>
      </p:sp>
      <p:sp>
        <p:nvSpPr>
          <p:cNvPr id="172" name="Google Shape;172;p10"/>
          <p:cNvSpPr/>
          <p:nvPr/>
        </p:nvSpPr>
        <p:spPr>
          <a:xfrm>
            <a:off x="805534" y="1947617"/>
            <a:ext cx="3297621" cy="18819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1400"/>
            </a:pPr>
            <a:endParaRPr/>
          </a:p>
        </p:txBody>
      </p:sp>
      <p:sp>
        <p:nvSpPr>
          <p:cNvPr id="173" name="Google Shape;173;p10"/>
          <p:cNvSpPr/>
          <p:nvPr/>
        </p:nvSpPr>
        <p:spPr>
          <a:xfrm>
            <a:off x="788608" y="4318304"/>
            <a:ext cx="1064920" cy="14020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SzPts val="1400"/>
            </a:pPr>
            <a:endParaRPr/>
          </a:p>
        </p:txBody>
      </p:sp>
      <p:sp>
        <p:nvSpPr>
          <p:cNvPr id="174" name="Google Shape;174;p10"/>
          <p:cNvSpPr/>
          <p:nvPr/>
        </p:nvSpPr>
        <p:spPr>
          <a:xfrm>
            <a:off x="2224600" y="4318300"/>
            <a:ext cx="1152300" cy="1325700"/>
          </a:xfrm>
          <a:prstGeom prst="rect">
            <a:avLst/>
          </a:prstGeom>
          <a:blipFill rotWithShape="1">
            <a:blip r:embed="rId5">
              <a:alphaModFix/>
            </a:blip>
            <a:stretch>
              <a:fillRect r="639" b="-742"/>
            </a:stretch>
          </a:blipFill>
          <a:ln>
            <a:noFill/>
          </a:ln>
        </p:spPr>
        <p:txBody>
          <a:bodyPr spcFirstLastPara="1" wrap="square" lIns="0" tIns="0" rIns="0" bIns="0" anchor="t" anchorCtr="0">
            <a:noAutofit/>
          </a:bodyPr>
          <a:lstStyle/>
          <a:p>
            <a:pPr>
              <a:buSzPts val="1400"/>
            </a:pPr>
            <a:endParaRPr/>
          </a:p>
        </p:txBody>
      </p:sp>
      <p:sp>
        <p:nvSpPr>
          <p:cNvPr id="175" name="Google Shape;175;p10"/>
          <p:cNvSpPr/>
          <p:nvPr/>
        </p:nvSpPr>
        <p:spPr>
          <a:xfrm rot="-7025943">
            <a:off x="1112371" y="3823766"/>
            <a:ext cx="627993" cy="189186"/>
          </a:xfrm>
          <a:prstGeom prst="leftArrow">
            <a:avLst>
              <a:gd name="adj1" fmla="val 50000"/>
              <a:gd name="adj2" fmla="val 50000"/>
            </a:avLst>
          </a:prstGeom>
          <a:solidFill>
            <a:srgbClr val="0DB7C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dk1"/>
              </a:solidFill>
            </a:endParaRPr>
          </a:p>
        </p:txBody>
      </p:sp>
      <p:sp>
        <p:nvSpPr>
          <p:cNvPr id="176" name="Google Shape;176;p10"/>
          <p:cNvSpPr/>
          <p:nvPr/>
        </p:nvSpPr>
        <p:spPr>
          <a:xfrm rot="10800000">
            <a:off x="1788078" y="4924751"/>
            <a:ext cx="383147" cy="189186"/>
          </a:xfrm>
          <a:prstGeom prst="leftArrow">
            <a:avLst>
              <a:gd name="adj1" fmla="val 50000"/>
              <a:gd name="adj2" fmla="val 50000"/>
            </a:avLst>
          </a:prstGeom>
          <a:solidFill>
            <a:srgbClr val="0DB7C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dk1"/>
              </a:solidFill>
            </a:endParaRPr>
          </a:p>
        </p:txBody>
      </p:sp>
      <p:pic>
        <p:nvPicPr>
          <p:cNvPr id="177" name="Google Shape;177;p10"/>
          <p:cNvPicPr preferRelativeResize="0"/>
          <p:nvPr/>
        </p:nvPicPr>
        <p:blipFill rotWithShape="1">
          <a:blip r:embed="rId6">
            <a:alphaModFix/>
          </a:blip>
          <a:srcRect/>
          <a:stretch/>
        </p:blipFill>
        <p:spPr>
          <a:xfrm>
            <a:off x="3503015" y="4227100"/>
            <a:ext cx="1741647" cy="1475340"/>
          </a:xfrm>
          <a:prstGeom prst="rect">
            <a:avLst/>
          </a:prstGeom>
          <a:noFill/>
          <a:ln>
            <a:noFill/>
          </a:ln>
        </p:spPr>
      </p:pic>
      <p:sp>
        <p:nvSpPr>
          <p:cNvPr id="178" name="Google Shape;178;p10"/>
          <p:cNvSpPr/>
          <p:nvPr/>
        </p:nvSpPr>
        <p:spPr>
          <a:xfrm rot="10800000">
            <a:off x="3099793" y="4924751"/>
            <a:ext cx="428075" cy="189186"/>
          </a:xfrm>
          <a:prstGeom prst="leftArrow">
            <a:avLst>
              <a:gd name="adj1" fmla="val 50000"/>
              <a:gd name="adj2" fmla="val 50000"/>
            </a:avLst>
          </a:prstGeom>
          <a:solidFill>
            <a:srgbClr val="0DB7C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400"/>
            </a:pPr>
            <a:endParaRPr>
              <a:solidFill>
                <a:schemeClr val="dk1"/>
              </a:solidFill>
            </a:endParaRPr>
          </a:p>
        </p:txBody>
      </p:sp>
    </p:spTree>
    <p:extLst>
      <p:ext uri="{BB962C8B-B14F-4D97-AF65-F5344CB8AC3E}">
        <p14:creationId xmlns:p14="http://schemas.microsoft.com/office/powerpoint/2010/main" val="2045502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ctrTitle"/>
          </p:nvPr>
        </p:nvSpPr>
        <p:spPr>
          <a:xfrm>
            <a:off x="685801" y="2644010"/>
            <a:ext cx="7932683" cy="1166098"/>
          </a:xfrm>
          <a:prstGeom prst="rect">
            <a:avLst/>
          </a:prstGeom>
          <a:noFill/>
          <a:ln>
            <a:noFill/>
          </a:ln>
        </p:spPr>
        <p:txBody>
          <a:bodyPr spcFirstLastPara="1" wrap="square" lIns="91425" tIns="91425" rIns="91425" bIns="91425" anchor="b" anchorCtr="0">
            <a:noAutofit/>
          </a:bodyPr>
          <a:lstStyle/>
          <a:p>
            <a:r>
              <a:rPr lang="en-US"/>
              <a:t>3. Second / Next Gen Sequencing</a:t>
            </a:r>
            <a:endParaRPr/>
          </a:p>
        </p:txBody>
      </p:sp>
      <p:sp>
        <p:nvSpPr>
          <p:cNvPr id="184" name="Google Shape;184;p11"/>
          <p:cNvSpPr txBox="1">
            <a:spLocks noGrp="1"/>
          </p:cNvSpPr>
          <p:nvPr>
            <p:ph type="subTitle" idx="1"/>
          </p:nvPr>
        </p:nvSpPr>
        <p:spPr>
          <a:xfrm>
            <a:off x="685800" y="3939500"/>
            <a:ext cx="7102366" cy="687600"/>
          </a:xfrm>
          <a:prstGeom prst="rect">
            <a:avLst/>
          </a:prstGeom>
          <a:noFill/>
          <a:ln>
            <a:noFill/>
          </a:ln>
        </p:spPr>
        <p:txBody>
          <a:bodyPr spcFirstLastPara="1" wrap="square" lIns="91425" tIns="91425" rIns="91425" bIns="91425" anchor="ctr" anchorCtr="0">
            <a:noAutofit/>
          </a:bodyPr>
          <a:lstStyle/>
          <a:p>
            <a:pPr marL="0" indent="0"/>
            <a:r>
              <a:rPr lang="en-US"/>
              <a:t>Less Costly methods, mostly Short Read Sequences, High number of reads</a:t>
            </a:r>
            <a:endParaRPr/>
          </a:p>
        </p:txBody>
      </p:sp>
    </p:spTree>
    <p:extLst>
      <p:ext uri="{BB962C8B-B14F-4D97-AF65-F5344CB8AC3E}">
        <p14:creationId xmlns:p14="http://schemas.microsoft.com/office/powerpoint/2010/main" val="4068442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05534" y="1369548"/>
            <a:ext cx="2484205" cy="533430"/>
          </a:xfrm>
          <a:prstGeom prst="rect">
            <a:avLst/>
          </a:prstGeom>
          <a:noFill/>
          <a:ln>
            <a:noFill/>
          </a:ln>
        </p:spPr>
        <p:txBody>
          <a:bodyPr spcFirstLastPara="1" wrap="square" lIns="91425" tIns="91425" rIns="91425" bIns="91425" anchor="b" anchorCtr="0">
            <a:noAutofit/>
          </a:bodyPr>
          <a:lstStyle/>
          <a:p>
            <a:pPr>
              <a:buSzPts val="2400"/>
            </a:pPr>
            <a:r>
              <a:rPr lang="en-US"/>
              <a:t>454/Roche (2005)</a:t>
            </a:r>
            <a:endParaRPr/>
          </a:p>
        </p:txBody>
      </p:sp>
      <p:sp>
        <p:nvSpPr>
          <p:cNvPr id="190" name="Google Shape;190;p12"/>
          <p:cNvSpPr txBox="1">
            <a:spLocks noGrp="1"/>
          </p:cNvSpPr>
          <p:nvPr>
            <p:ph type="body" idx="1"/>
          </p:nvPr>
        </p:nvSpPr>
        <p:spPr>
          <a:xfrm>
            <a:off x="1053594" y="2281352"/>
            <a:ext cx="4075455" cy="2769527"/>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Pyrosequencing technique</a:t>
            </a:r>
            <a:endParaRPr/>
          </a:p>
          <a:p>
            <a:pPr marL="285750" indent="-196850">
              <a:lnSpc>
                <a:spcPct val="100000"/>
              </a:lnSpc>
              <a:buSzPts val="1400"/>
              <a:buNone/>
            </a:pP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Long Read Sequencing (length up to 700 bps)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Accuracy 99.9%</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Can sequence up to 1 Million reads/run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Fast (around 24 hours/run)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Expensive (costs around $10 per 1 million base)</a:t>
            </a:r>
            <a:endParaRPr/>
          </a:p>
          <a:p>
            <a:pPr marL="285750" indent="-196850">
              <a:lnSpc>
                <a:spcPct val="100000"/>
              </a:lnSpc>
              <a:buSzPts val="1400"/>
              <a:buNone/>
            </a:pPr>
            <a:endParaRPr sz="1400">
              <a:latin typeface="Dosis"/>
              <a:ea typeface="Dosis"/>
              <a:cs typeface="Dosis"/>
              <a:sym typeface="Dosis"/>
            </a:endParaRPr>
          </a:p>
        </p:txBody>
      </p:sp>
      <p:pic>
        <p:nvPicPr>
          <p:cNvPr id="191" name="Google Shape;191;p12"/>
          <p:cNvPicPr preferRelativeResize="0"/>
          <p:nvPr/>
        </p:nvPicPr>
        <p:blipFill rotWithShape="1">
          <a:blip r:embed="rId3">
            <a:alphaModFix/>
          </a:blip>
          <a:srcRect/>
          <a:stretch/>
        </p:blipFill>
        <p:spPr>
          <a:xfrm>
            <a:off x="5707117" y="2099441"/>
            <a:ext cx="2690648" cy="2690648"/>
          </a:xfrm>
          <a:prstGeom prst="rect">
            <a:avLst/>
          </a:prstGeom>
          <a:noFill/>
          <a:ln>
            <a:noFill/>
          </a:ln>
        </p:spPr>
      </p:pic>
    </p:spTree>
    <p:extLst>
      <p:ext uri="{BB962C8B-B14F-4D97-AF65-F5344CB8AC3E}">
        <p14:creationId xmlns:p14="http://schemas.microsoft.com/office/powerpoint/2010/main" val="3622166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805534" y="1369548"/>
            <a:ext cx="2484205" cy="533430"/>
          </a:xfrm>
          <a:prstGeom prst="rect">
            <a:avLst/>
          </a:prstGeom>
          <a:noFill/>
          <a:ln>
            <a:noFill/>
          </a:ln>
        </p:spPr>
        <p:txBody>
          <a:bodyPr spcFirstLastPara="1" wrap="square" lIns="91425" tIns="91425" rIns="91425" bIns="91425" anchor="b" anchorCtr="0">
            <a:noAutofit/>
          </a:bodyPr>
          <a:lstStyle/>
          <a:p>
            <a:pPr>
              <a:buSzPts val="2400"/>
            </a:pPr>
            <a:r>
              <a:rPr lang="en-US"/>
              <a:t>ABI SOLiD (2006)</a:t>
            </a:r>
            <a:endParaRPr/>
          </a:p>
        </p:txBody>
      </p:sp>
      <p:pic>
        <p:nvPicPr>
          <p:cNvPr id="197" name="Google Shape;197;p13"/>
          <p:cNvPicPr preferRelativeResize="0"/>
          <p:nvPr/>
        </p:nvPicPr>
        <p:blipFill rotWithShape="1">
          <a:blip r:embed="rId3">
            <a:alphaModFix/>
          </a:blip>
          <a:srcRect/>
          <a:stretch/>
        </p:blipFill>
        <p:spPr>
          <a:xfrm>
            <a:off x="1014249" y="2278424"/>
            <a:ext cx="3042745" cy="2817356"/>
          </a:xfrm>
          <a:prstGeom prst="rect">
            <a:avLst/>
          </a:prstGeom>
          <a:noFill/>
          <a:ln>
            <a:noFill/>
          </a:ln>
        </p:spPr>
      </p:pic>
      <p:sp>
        <p:nvSpPr>
          <p:cNvPr id="198" name="Google Shape;198;p13"/>
          <p:cNvSpPr txBox="1">
            <a:spLocks noGrp="1"/>
          </p:cNvSpPr>
          <p:nvPr>
            <p:ph type="body" idx="1"/>
          </p:nvPr>
        </p:nvSpPr>
        <p:spPr>
          <a:xfrm>
            <a:off x="4690172" y="2186759"/>
            <a:ext cx="4201580" cy="2706464"/>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SOLiD (Sequence by Ligation)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Short Read Sequencing (length up to 100 bps)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Accuracy 99.9%</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Can sequence up to 1.4 Billion reads/run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Time around 1-2 weeks, Slower than other sequencers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Cheap (costs around $0.13 per 1 million base)</a:t>
            </a:r>
            <a:endParaRPr sz="1400">
              <a:latin typeface="Dosis"/>
              <a:ea typeface="Dosis"/>
              <a:cs typeface="Dosis"/>
              <a:sym typeface="Dosis"/>
            </a:endParaRPr>
          </a:p>
        </p:txBody>
      </p:sp>
    </p:spTree>
    <p:extLst>
      <p:ext uri="{BB962C8B-B14F-4D97-AF65-F5344CB8AC3E}">
        <p14:creationId xmlns:p14="http://schemas.microsoft.com/office/powerpoint/2010/main" val="3174914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a:spLocks noGrp="1"/>
          </p:cNvSpPr>
          <p:nvPr>
            <p:ph type="title"/>
          </p:nvPr>
        </p:nvSpPr>
        <p:spPr>
          <a:xfrm>
            <a:off x="805533" y="1369548"/>
            <a:ext cx="3051764" cy="533430"/>
          </a:xfrm>
          <a:prstGeom prst="rect">
            <a:avLst/>
          </a:prstGeom>
          <a:noFill/>
          <a:ln>
            <a:noFill/>
          </a:ln>
        </p:spPr>
        <p:txBody>
          <a:bodyPr spcFirstLastPara="1" wrap="square" lIns="91425" tIns="91425" rIns="91425" bIns="91425" anchor="b" anchorCtr="0">
            <a:noAutofit/>
          </a:bodyPr>
          <a:lstStyle/>
          <a:p>
            <a:pPr>
              <a:buSzPts val="2400"/>
            </a:pPr>
            <a:r>
              <a:rPr lang="en-US"/>
              <a:t>Illumina / Solexa (2007)</a:t>
            </a:r>
            <a:endParaRPr/>
          </a:p>
        </p:txBody>
      </p:sp>
      <p:sp>
        <p:nvSpPr>
          <p:cNvPr id="204" name="Google Shape;204;p14"/>
          <p:cNvSpPr txBox="1">
            <a:spLocks noGrp="1"/>
          </p:cNvSpPr>
          <p:nvPr>
            <p:ph type="body" idx="1"/>
          </p:nvPr>
        </p:nvSpPr>
        <p:spPr>
          <a:xfrm>
            <a:off x="1053594" y="2281352"/>
            <a:ext cx="4075455" cy="2769527"/>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Sequencing by Synthesis</a:t>
            </a:r>
            <a:endParaRPr/>
          </a:p>
          <a:p>
            <a:pPr marL="285750" indent="-196850">
              <a:lnSpc>
                <a:spcPct val="100000"/>
              </a:lnSpc>
              <a:buSzPts val="1400"/>
              <a:buNone/>
            </a:pP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Short Read Sequencing (length up to 300 bps)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Accuracy 99.9%</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Can sequence up to 3 Billion reads/run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Moderately Slow (around 1-11 days/run)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Expensive Equipment, run cost is low (costs around $0.05-$0.15)</a:t>
            </a:r>
            <a:endParaRPr/>
          </a:p>
          <a:p>
            <a:pPr marL="285750" indent="-196850">
              <a:lnSpc>
                <a:spcPct val="100000"/>
              </a:lnSpc>
              <a:buSzPts val="1400"/>
              <a:buNone/>
            </a:pPr>
            <a:endParaRPr sz="1400">
              <a:latin typeface="Dosis"/>
              <a:ea typeface="Dosis"/>
              <a:cs typeface="Dosis"/>
              <a:sym typeface="Dosis"/>
            </a:endParaRPr>
          </a:p>
        </p:txBody>
      </p:sp>
      <p:pic>
        <p:nvPicPr>
          <p:cNvPr id="205" name="Google Shape;205;p14"/>
          <p:cNvPicPr preferRelativeResize="0"/>
          <p:nvPr/>
        </p:nvPicPr>
        <p:blipFill rotWithShape="1">
          <a:blip r:embed="rId3">
            <a:alphaModFix/>
          </a:blip>
          <a:srcRect/>
          <a:stretch/>
        </p:blipFill>
        <p:spPr>
          <a:xfrm>
            <a:off x="5255172" y="2354923"/>
            <a:ext cx="3702554" cy="2535996"/>
          </a:xfrm>
          <a:prstGeom prst="rect">
            <a:avLst/>
          </a:prstGeom>
          <a:noFill/>
          <a:ln>
            <a:noFill/>
          </a:ln>
        </p:spPr>
      </p:pic>
    </p:spTree>
    <p:extLst>
      <p:ext uri="{BB962C8B-B14F-4D97-AF65-F5344CB8AC3E}">
        <p14:creationId xmlns:p14="http://schemas.microsoft.com/office/powerpoint/2010/main" val="718735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5"/>
          <p:cNvSpPr txBox="1">
            <a:spLocks noGrp="1"/>
          </p:cNvSpPr>
          <p:nvPr>
            <p:ph type="ctrTitle"/>
          </p:nvPr>
        </p:nvSpPr>
        <p:spPr>
          <a:xfrm>
            <a:off x="685801" y="2129003"/>
            <a:ext cx="8121869" cy="1681105"/>
          </a:xfrm>
          <a:prstGeom prst="rect">
            <a:avLst/>
          </a:prstGeom>
          <a:noFill/>
          <a:ln>
            <a:noFill/>
          </a:ln>
        </p:spPr>
        <p:txBody>
          <a:bodyPr spcFirstLastPara="1" wrap="square" lIns="91425" tIns="91425" rIns="91425" bIns="91425" anchor="b" anchorCtr="0">
            <a:noAutofit/>
          </a:bodyPr>
          <a:lstStyle/>
          <a:p>
            <a:r>
              <a:rPr lang="en-US"/>
              <a:t>4. Third / Next-Next Gen Sequencing</a:t>
            </a:r>
            <a:endParaRPr/>
          </a:p>
        </p:txBody>
      </p:sp>
      <p:sp>
        <p:nvSpPr>
          <p:cNvPr id="211" name="Google Shape;211;p15"/>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Long reads, Higher error rate</a:t>
            </a:r>
            <a:endParaRPr/>
          </a:p>
        </p:txBody>
      </p:sp>
    </p:spTree>
    <p:extLst>
      <p:ext uri="{BB962C8B-B14F-4D97-AF65-F5344CB8AC3E}">
        <p14:creationId xmlns:p14="http://schemas.microsoft.com/office/powerpoint/2010/main" val="2697373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a:spLocks noGrp="1"/>
          </p:cNvSpPr>
          <p:nvPr>
            <p:ph type="title"/>
          </p:nvPr>
        </p:nvSpPr>
        <p:spPr>
          <a:xfrm>
            <a:off x="652983" y="1347748"/>
            <a:ext cx="3377700" cy="533400"/>
          </a:xfrm>
          <a:prstGeom prst="rect">
            <a:avLst/>
          </a:prstGeom>
          <a:noFill/>
          <a:ln>
            <a:noFill/>
          </a:ln>
        </p:spPr>
        <p:txBody>
          <a:bodyPr spcFirstLastPara="1" wrap="square" lIns="91425" tIns="91425" rIns="91425" bIns="91425" anchor="b" anchorCtr="0">
            <a:noAutofit/>
          </a:bodyPr>
          <a:lstStyle/>
          <a:p>
            <a:pPr>
              <a:buSzPts val="2400"/>
            </a:pPr>
            <a:r>
              <a:rPr lang="en-US"/>
              <a:t>Pacific Biosciences (PacBio)</a:t>
            </a:r>
            <a:endParaRPr/>
          </a:p>
        </p:txBody>
      </p:sp>
      <p:pic>
        <p:nvPicPr>
          <p:cNvPr id="217" name="Google Shape;217;p16"/>
          <p:cNvPicPr preferRelativeResize="0"/>
          <p:nvPr/>
        </p:nvPicPr>
        <p:blipFill rotWithShape="1">
          <a:blip r:embed="rId3">
            <a:alphaModFix/>
          </a:blip>
          <a:srcRect/>
          <a:stretch/>
        </p:blipFill>
        <p:spPr>
          <a:xfrm>
            <a:off x="843305" y="2381784"/>
            <a:ext cx="3627741" cy="2458107"/>
          </a:xfrm>
          <a:prstGeom prst="rect">
            <a:avLst/>
          </a:prstGeom>
          <a:noFill/>
          <a:ln>
            <a:noFill/>
          </a:ln>
        </p:spPr>
      </p:pic>
      <p:sp>
        <p:nvSpPr>
          <p:cNvPr id="218" name="Google Shape;218;p16"/>
          <p:cNvSpPr txBox="1">
            <a:spLocks noGrp="1"/>
          </p:cNvSpPr>
          <p:nvPr>
            <p:ph type="body" idx="1"/>
          </p:nvPr>
        </p:nvSpPr>
        <p:spPr>
          <a:xfrm>
            <a:off x="4537622" y="2164959"/>
            <a:ext cx="4201500" cy="2706600"/>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Single Molecule Real Time Sequencing</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Long Read Sequencing (length up to 40,000 bps)</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Accuracy 87%</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Can sequence up to 500-1000 Mega reads/run</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Time around 30 minutes – 4 hours, Faster</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Expensive Equipment, run cost is low (costs around $0.13-$0.60)</a:t>
            </a:r>
            <a:endParaRPr sz="1400">
              <a:latin typeface="Dosis"/>
              <a:ea typeface="Dosis"/>
              <a:cs typeface="Dosis"/>
              <a:sym typeface="Dosis"/>
            </a:endParaRPr>
          </a:p>
        </p:txBody>
      </p:sp>
    </p:spTree>
    <p:extLst>
      <p:ext uri="{BB962C8B-B14F-4D97-AF65-F5344CB8AC3E}">
        <p14:creationId xmlns:p14="http://schemas.microsoft.com/office/powerpoint/2010/main" val="3847632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301752" y="228600"/>
            <a:ext cx="8534400" cy="758952"/>
          </a:xfrm>
          <a:prstGeom prst="rect">
            <a:avLst/>
          </a:prstGeom>
          <a:solidFill>
            <a:schemeClr val="lt1"/>
          </a:solid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7A9798"/>
              </a:buClr>
              <a:buSzPct val="110000"/>
              <a:buFont typeface="Georgia"/>
              <a:buNone/>
            </a:pPr>
            <a:r>
              <a:rPr lang="en-US"/>
              <a:t>Applications of computer for chemistry in Industry</a:t>
            </a:r>
            <a:endParaRPr/>
          </a:p>
        </p:txBody>
      </p:sp>
      <p:sp>
        <p:nvSpPr>
          <p:cNvPr id="110" name="Google Shape;110;p7"/>
          <p:cNvSpPr txBox="1">
            <a:spLocks noGrp="1"/>
          </p:cNvSpPr>
          <p:nvPr>
            <p:ph type="body" idx="1"/>
          </p:nvPr>
        </p:nvSpPr>
        <p:spPr>
          <a:xfrm>
            <a:off x="301752" y="1527048"/>
            <a:ext cx="8503800" cy="4572000"/>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b="1"/>
              <a:t>DCS (distributed control system)</a:t>
            </a:r>
            <a:endParaRPr/>
          </a:p>
          <a:p>
            <a:pPr marL="274320" lvl="0" indent="-274320" algn="l" rtl="0">
              <a:spcBef>
                <a:spcPts val="540"/>
              </a:spcBef>
              <a:spcAft>
                <a:spcPts val="0"/>
              </a:spcAft>
              <a:buSzPts val="2295"/>
              <a:buChar char="●"/>
            </a:pPr>
            <a:r>
              <a:rPr lang="en-US"/>
              <a:t>A distributed control system (DCS) is </a:t>
            </a:r>
            <a:r>
              <a:rPr lang="en-US" b="1"/>
              <a:t>a </a:t>
            </a:r>
            <a:r>
              <a:rPr lang="en-US"/>
              <a:t>computerized control system for a process or plant usually with many control loops.</a:t>
            </a:r>
            <a:endParaRPr/>
          </a:p>
          <a:p>
            <a:pPr marL="274320" lvl="0" indent="-128587" algn="l" rtl="0">
              <a:spcBef>
                <a:spcPts val="540"/>
              </a:spcBef>
              <a:spcAft>
                <a:spcPts val="0"/>
              </a:spcAft>
              <a:buSzPts val="2295"/>
              <a:buNone/>
            </a:pPr>
            <a:endParaRPr/>
          </a:p>
          <a:p>
            <a:pPr marL="274320" lvl="0" indent="-274320" algn="l" rtl="0">
              <a:spcBef>
                <a:spcPts val="540"/>
              </a:spcBef>
              <a:spcAft>
                <a:spcPts val="0"/>
              </a:spcAft>
              <a:buSzPts val="2295"/>
              <a:buChar char="●"/>
            </a:pPr>
            <a:r>
              <a:rPr lang="en-US" b="1"/>
              <a:t>Chromatography</a:t>
            </a:r>
            <a:endParaRPr/>
          </a:p>
          <a:p>
            <a:pPr marL="274320" lvl="0" indent="-274320" algn="l" rtl="0">
              <a:spcBef>
                <a:spcPts val="540"/>
              </a:spcBef>
              <a:spcAft>
                <a:spcPts val="1200"/>
              </a:spcAft>
              <a:buSzPts val="2295"/>
              <a:buChar char="●"/>
            </a:pPr>
            <a:r>
              <a:rPr lang="en-US"/>
              <a:t>Chromatography is an analytical technique commonly used for separating a mixture of chemical substances into its individual components.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805534" y="1369548"/>
            <a:ext cx="4397087" cy="533430"/>
          </a:xfrm>
          <a:prstGeom prst="rect">
            <a:avLst/>
          </a:prstGeom>
          <a:noFill/>
          <a:ln>
            <a:noFill/>
          </a:ln>
        </p:spPr>
        <p:txBody>
          <a:bodyPr spcFirstLastPara="1" wrap="square" lIns="91425" tIns="91425" rIns="91425" bIns="91425" anchor="b" anchorCtr="0">
            <a:noAutofit/>
          </a:bodyPr>
          <a:lstStyle/>
          <a:p>
            <a:pPr>
              <a:buSzPts val="2400"/>
            </a:pPr>
            <a:r>
              <a:rPr lang="en-US"/>
              <a:t>Oxford Nanopore</a:t>
            </a:r>
            <a:endParaRPr/>
          </a:p>
        </p:txBody>
      </p:sp>
      <p:pic>
        <p:nvPicPr>
          <p:cNvPr id="224" name="Google Shape;224;p17"/>
          <p:cNvPicPr preferRelativeResize="0"/>
          <p:nvPr/>
        </p:nvPicPr>
        <p:blipFill rotWithShape="1">
          <a:blip r:embed="rId3">
            <a:alphaModFix/>
          </a:blip>
          <a:srcRect/>
          <a:stretch/>
        </p:blipFill>
        <p:spPr>
          <a:xfrm>
            <a:off x="5443015" y="2727281"/>
            <a:ext cx="3457907" cy="2307072"/>
          </a:xfrm>
          <a:prstGeom prst="rect">
            <a:avLst/>
          </a:prstGeom>
          <a:noFill/>
          <a:ln>
            <a:noFill/>
          </a:ln>
        </p:spPr>
      </p:pic>
      <p:sp>
        <p:nvSpPr>
          <p:cNvPr id="225" name="Google Shape;225;p17"/>
          <p:cNvSpPr txBox="1">
            <a:spLocks noGrp="1"/>
          </p:cNvSpPr>
          <p:nvPr>
            <p:ph type="body" idx="1"/>
          </p:nvPr>
        </p:nvSpPr>
        <p:spPr>
          <a:xfrm>
            <a:off x="805533" y="2327889"/>
            <a:ext cx="4201580" cy="3164423"/>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Nanopore sequencing</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Very Long Read Sequencing (length up 500 kb), Portable</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Accuracy 92-97%</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Depends on read length selected by user</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Time around 1 minutes – 48 hours, Faster</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Expensive Equipment, run cost is low (costs around $500-$999 per flow cell)</a:t>
            </a:r>
            <a:endParaRPr sz="1400">
              <a:latin typeface="Dosis"/>
              <a:ea typeface="Dosis"/>
              <a:cs typeface="Dosis"/>
              <a:sym typeface="Dosis"/>
            </a:endParaRPr>
          </a:p>
        </p:txBody>
      </p:sp>
    </p:spTree>
    <p:extLst>
      <p:ext uri="{BB962C8B-B14F-4D97-AF65-F5344CB8AC3E}">
        <p14:creationId xmlns:p14="http://schemas.microsoft.com/office/powerpoint/2010/main" val="114382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ctrTitle"/>
          </p:nvPr>
        </p:nvSpPr>
        <p:spPr>
          <a:xfrm>
            <a:off x="685801" y="2864727"/>
            <a:ext cx="8174421" cy="945381"/>
          </a:xfrm>
          <a:prstGeom prst="rect">
            <a:avLst/>
          </a:prstGeom>
          <a:noFill/>
          <a:ln>
            <a:noFill/>
          </a:ln>
        </p:spPr>
        <p:txBody>
          <a:bodyPr spcFirstLastPara="1" wrap="square" lIns="91425" tIns="91425" rIns="91425" bIns="91425" anchor="b" anchorCtr="0">
            <a:noAutofit/>
          </a:bodyPr>
          <a:lstStyle/>
          <a:p>
            <a:r>
              <a:rPr lang="en-US"/>
              <a:t>5. Miscellaneous Terms</a:t>
            </a:r>
            <a:endParaRPr/>
          </a:p>
        </p:txBody>
      </p:sp>
      <p:sp>
        <p:nvSpPr>
          <p:cNvPr id="231" name="Google Shape;231;p18"/>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Some comparisons, terms etc.</a:t>
            </a:r>
            <a:endParaRPr/>
          </a:p>
        </p:txBody>
      </p:sp>
    </p:spTree>
    <p:extLst>
      <p:ext uri="{BB962C8B-B14F-4D97-AF65-F5344CB8AC3E}">
        <p14:creationId xmlns:p14="http://schemas.microsoft.com/office/powerpoint/2010/main" val="17150849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9"/>
          <p:cNvSpPr txBox="1">
            <a:spLocks noGrp="1"/>
          </p:cNvSpPr>
          <p:nvPr>
            <p:ph type="ctrTitle" idx="4294967295"/>
          </p:nvPr>
        </p:nvSpPr>
        <p:spPr>
          <a:xfrm>
            <a:off x="844426" y="1045016"/>
            <a:ext cx="7241338" cy="987922"/>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Oligonucleotide</a:t>
            </a:r>
            <a:endParaRPr sz="5400">
              <a:solidFill>
                <a:srgbClr val="0DB7C4"/>
              </a:solidFill>
              <a:latin typeface="Dosis"/>
              <a:ea typeface="Dosis"/>
              <a:cs typeface="Dosis"/>
              <a:sym typeface="Dosis"/>
            </a:endParaRPr>
          </a:p>
        </p:txBody>
      </p:sp>
      <p:sp>
        <p:nvSpPr>
          <p:cNvPr id="237" name="Google Shape;237;p19"/>
          <p:cNvSpPr txBox="1">
            <a:spLocks noGrp="1"/>
          </p:cNvSpPr>
          <p:nvPr>
            <p:ph type="subTitle" idx="4294967295"/>
          </p:nvPr>
        </p:nvSpPr>
        <p:spPr>
          <a:xfrm>
            <a:off x="844427" y="2594107"/>
            <a:ext cx="4515851" cy="1960920"/>
          </a:xfrm>
          <a:prstGeom prst="rect">
            <a:avLst/>
          </a:prstGeom>
          <a:noFill/>
          <a:ln>
            <a:noFill/>
          </a:ln>
        </p:spPr>
        <p:txBody>
          <a:bodyPr spcFirstLastPara="1" wrap="square" lIns="91425" tIns="91425" rIns="91425" bIns="91425" anchor="t" anchorCtr="0">
            <a:noAutofit/>
          </a:bodyPr>
          <a:lstStyle/>
          <a:p>
            <a:pPr marL="36195" marR="5080" indent="-88900">
              <a:lnSpc>
                <a:spcPct val="150000"/>
              </a:lnSpc>
              <a:buClr>
                <a:schemeClr val="accent6"/>
              </a:buClr>
              <a:buSzPts val="1400"/>
              <a:buFont typeface="Source Sans Pro"/>
              <a:buChar char="▹"/>
            </a:pPr>
            <a:r>
              <a:rPr lang="en-US" sz="1400" u="sng">
                <a:solidFill>
                  <a:schemeClr val="accent6"/>
                </a:solidFill>
                <a:latin typeface="Dosis"/>
                <a:ea typeface="Dosis"/>
                <a:cs typeface="Dosis"/>
                <a:sym typeface="Dosis"/>
              </a:rPr>
              <a:t>Short sequences of DNA or RNA</a:t>
            </a:r>
            <a:endParaRPr sz="3000" u="sng">
              <a:solidFill>
                <a:schemeClr val="accent6"/>
              </a:solidFill>
              <a:latin typeface="Source Sans Pro"/>
              <a:ea typeface="Source Sans Pro"/>
              <a:cs typeface="Source Sans Pro"/>
              <a:sym typeface="Source Sans Pro"/>
            </a:endParaRPr>
          </a:p>
          <a:p>
            <a:pPr marL="36195" marR="5080" indent="-88900">
              <a:lnSpc>
                <a:spcPct val="150000"/>
              </a:lnSpc>
              <a:spcBef>
                <a:spcPts val="600"/>
              </a:spcBef>
              <a:buClr>
                <a:schemeClr val="accent6"/>
              </a:buClr>
              <a:buSzPts val="1400"/>
              <a:buFont typeface="Source Sans Pro"/>
              <a:buChar char="▹"/>
            </a:pPr>
            <a:r>
              <a:rPr lang="en-US" sz="1400" u="sng">
                <a:solidFill>
                  <a:schemeClr val="accent6"/>
                </a:solidFill>
                <a:latin typeface="Dosis"/>
                <a:ea typeface="Dosis"/>
                <a:cs typeface="Dosis"/>
                <a:sym typeface="Dosis"/>
              </a:rPr>
              <a:t>Typically less than 20bp</a:t>
            </a:r>
            <a:endParaRPr sz="3000" u="sng">
              <a:solidFill>
                <a:schemeClr val="accent6"/>
              </a:solidFill>
              <a:latin typeface="Source Sans Pro"/>
              <a:ea typeface="Source Sans Pro"/>
              <a:cs typeface="Source Sans Pro"/>
              <a:sym typeface="Source Sans Pro"/>
            </a:endParaRPr>
          </a:p>
          <a:p>
            <a:pPr marL="36195" marR="5080" indent="-88900">
              <a:lnSpc>
                <a:spcPct val="150000"/>
              </a:lnSpc>
              <a:spcBef>
                <a:spcPts val="600"/>
              </a:spcBef>
              <a:buClr>
                <a:schemeClr val="accent6"/>
              </a:buClr>
              <a:buSzPts val="1400"/>
              <a:buFont typeface="Source Sans Pro"/>
              <a:buChar char="▹"/>
            </a:pPr>
            <a:r>
              <a:rPr lang="en-US" sz="1400" u="sng">
                <a:solidFill>
                  <a:schemeClr val="accent6"/>
                </a:solidFill>
                <a:latin typeface="Dosis"/>
                <a:ea typeface="Dosis"/>
                <a:cs typeface="Dosis"/>
                <a:sym typeface="Dosis"/>
              </a:rPr>
              <a:t>Oligonucleotide of ‘k’ bases length is called k-mer. </a:t>
            </a:r>
            <a:endParaRPr sz="3000" u="sng">
              <a:solidFill>
                <a:schemeClr val="accent6"/>
              </a:solidFill>
              <a:latin typeface="Source Sans Pro"/>
              <a:ea typeface="Source Sans Pro"/>
              <a:cs typeface="Source Sans Pro"/>
              <a:sym typeface="Source Sans Pro"/>
            </a:endParaRPr>
          </a:p>
          <a:p>
            <a:pPr marL="36195" marR="5080" indent="0">
              <a:lnSpc>
                <a:spcPct val="150000"/>
              </a:lnSpc>
              <a:spcBef>
                <a:spcPts val="600"/>
              </a:spcBef>
              <a:buClr>
                <a:srgbClr val="0DB7C4"/>
              </a:buClr>
              <a:buNone/>
            </a:pPr>
            <a:endParaRPr u="sng">
              <a:solidFill>
                <a:schemeClr val="accent6"/>
              </a:solidFill>
              <a:latin typeface="Dosis"/>
              <a:ea typeface="Dosis"/>
              <a:cs typeface="Dosis"/>
              <a:sym typeface="Dosis"/>
            </a:endParaRPr>
          </a:p>
        </p:txBody>
      </p:sp>
      <p:grpSp>
        <p:nvGrpSpPr>
          <p:cNvPr id="238" name="Google Shape;238;p19"/>
          <p:cNvGrpSpPr/>
          <p:nvPr/>
        </p:nvGrpSpPr>
        <p:grpSpPr>
          <a:xfrm>
            <a:off x="7841620" y="4039004"/>
            <a:ext cx="320398" cy="320377"/>
            <a:chOff x="1951075" y="2333250"/>
            <a:chExt cx="381200" cy="381175"/>
          </a:xfrm>
        </p:grpSpPr>
        <p:sp>
          <p:nvSpPr>
            <p:cNvPr id="239" name="Google Shape;239;p1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40" name="Google Shape;240;p1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41" name="Google Shape;241;p1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42" name="Google Shape;242;p1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243" name="Google Shape;243;p19"/>
          <p:cNvGrpSpPr/>
          <p:nvPr/>
        </p:nvGrpSpPr>
        <p:grpSpPr>
          <a:xfrm>
            <a:off x="6134870" y="2104329"/>
            <a:ext cx="320377" cy="320377"/>
            <a:chOff x="1278900" y="2333250"/>
            <a:chExt cx="381175" cy="381175"/>
          </a:xfrm>
        </p:grpSpPr>
        <p:sp>
          <p:nvSpPr>
            <p:cNvPr id="244" name="Google Shape;244;p1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45" name="Google Shape;245;p1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46" name="Google Shape;246;p1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47" name="Google Shape;247;p1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248" name="Google Shape;248;p19"/>
          <p:cNvPicPr preferRelativeResize="0"/>
          <p:nvPr/>
        </p:nvPicPr>
        <p:blipFill rotWithShape="1">
          <a:blip r:embed="rId3">
            <a:alphaModFix/>
          </a:blip>
          <a:srcRect/>
          <a:stretch/>
        </p:blipFill>
        <p:spPr>
          <a:xfrm rot="5400000">
            <a:off x="5397933" y="2255127"/>
            <a:ext cx="3809294" cy="2146081"/>
          </a:xfrm>
          <a:prstGeom prst="rect">
            <a:avLst/>
          </a:prstGeom>
          <a:noFill/>
          <a:ln>
            <a:noFill/>
          </a:ln>
        </p:spPr>
      </p:pic>
    </p:spTree>
    <p:extLst>
      <p:ext uri="{BB962C8B-B14F-4D97-AF65-F5344CB8AC3E}">
        <p14:creationId xmlns:p14="http://schemas.microsoft.com/office/powerpoint/2010/main" val="1250731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ctrTitle" idx="4294967295"/>
          </p:nvPr>
        </p:nvSpPr>
        <p:spPr>
          <a:xfrm>
            <a:off x="743350" y="977150"/>
            <a:ext cx="7693800" cy="887100"/>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Denaturation and Annealing</a:t>
            </a:r>
            <a:endParaRPr sz="5400">
              <a:solidFill>
                <a:srgbClr val="0DB7C4"/>
              </a:solidFill>
              <a:latin typeface="Dosis"/>
              <a:ea typeface="Dosis"/>
              <a:cs typeface="Dosis"/>
              <a:sym typeface="Dosis"/>
            </a:endParaRPr>
          </a:p>
        </p:txBody>
      </p:sp>
      <p:sp>
        <p:nvSpPr>
          <p:cNvPr id="254" name="Google Shape;254;p20"/>
          <p:cNvSpPr txBox="1">
            <a:spLocks noGrp="1"/>
          </p:cNvSpPr>
          <p:nvPr>
            <p:ph type="subTitle" idx="4294967295"/>
          </p:nvPr>
        </p:nvSpPr>
        <p:spPr>
          <a:xfrm>
            <a:off x="4871763" y="1908649"/>
            <a:ext cx="3555900" cy="3229500"/>
          </a:xfrm>
          <a:prstGeom prst="rect">
            <a:avLst/>
          </a:prstGeom>
          <a:noFill/>
          <a:ln>
            <a:noFill/>
          </a:ln>
        </p:spPr>
        <p:txBody>
          <a:bodyPr spcFirstLastPara="1" wrap="square" lIns="91425" tIns="91425" rIns="91425" bIns="91425" anchor="t" anchorCtr="0">
            <a:noAutofit/>
          </a:bodyPr>
          <a:lstStyle/>
          <a:p>
            <a:pPr marL="12700" marR="5080" indent="0">
              <a:lnSpc>
                <a:spcPct val="100000"/>
              </a:lnSpc>
              <a:buClr>
                <a:srgbClr val="0DB7C4"/>
              </a:buClr>
              <a:buNone/>
            </a:pPr>
            <a:r>
              <a:rPr lang="en-US" b="1">
                <a:solidFill>
                  <a:srgbClr val="000000"/>
                </a:solidFill>
                <a:highlight>
                  <a:srgbClr val="FFFF00"/>
                </a:highlight>
                <a:latin typeface="Dosis"/>
                <a:ea typeface="Dosis"/>
                <a:cs typeface="Dosis"/>
                <a:sym typeface="Dosis"/>
              </a:rPr>
              <a:t>Denaturation</a:t>
            </a:r>
            <a:br>
              <a:rPr lang="en-US" b="1">
                <a:solidFill>
                  <a:srgbClr val="000000"/>
                </a:solidFill>
                <a:highlight>
                  <a:srgbClr val="FFFF00"/>
                </a:highlight>
                <a:latin typeface="Dosis"/>
                <a:ea typeface="Dosis"/>
                <a:cs typeface="Dosis"/>
                <a:sym typeface="Dosis"/>
              </a:rPr>
            </a:br>
            <a:r>
              <a:rPr lang="en-US" b="1">
                <a:solidFill>
                  <a:srgbClr val="000000"/>
                </a:solidFill>
                <a:highlight>
                  <a:srgbClr val="FFFF00"/>
                </a:highlight>
                <a:latin typeface="Dosis"/>
                <a:ea typeface="Dosis"/>
                <a:cs typeface="Dosis"/>
                <a:sym typeface="Dosis"/>
              </a:rPr>
              <a:t>	- </a:t>
            </a:r>
            <a:r>
              <a:rPr lang="en-US" sz="1400" b="1">
                <a:solidFill>
                  <a:srgbClr val="000000"/>
                </a:solidFill>
                <a:highlight>
                  <a:srgbClr val="FFFF00"/>
                </a:highlight>
                <a:latin typeface="Dosis"/>
                <a:ea typeface="Dosis"/>
                <a:cs typeface="Dosis"/>
                <a:sym typeface="Dosis"/>
              </a:rPr>
              <a:t>Energy of heat pull apart two DNA 	    	    strands</a:t>
            </a:r>
            <a:r>
              <a:rPr lang="en-US" b="1">
                <a:solidFill>
                  <a:srgbClr val="000000"/>
                </a:solidFill>
                <a:highlight>
                  <a:srgbClr val="FFFF00"/>
                </a:highlight>
                <a:latin typeface="Dosis"/>
                <a:ea typeface="Dosis"/>
                <a:cs typeface="Dosis"/>
                <a:sym typeface="Dosis"/>
              </a:rPr>
              <a:t/>
            </a:r>
            <a:br>
              <a:rPr lang="en-US" b="1">
                <a:solidFill>
                  <a:srgbClr val="000000"/>
                </a:solidFill>
                <a:highlight>
                  <a:srgbClr val="FFFF00"/>
                </a:highlight>
                <a:latin typeface="Dosis"/>
                <a:ea typeface="Dosis"/>
                <a:cs typeface="Dosis"/>
                <a:sym typeface="Dosis"/>
              </a:rPr>
            </a:br>
            <a:r>
              <a:rPr lang="en-US" b="1">
                <a:solidFill>
                  <a:srgbClr val="000000"/>
                </a:solidFill>
                <a:highlight>
                  <a:srgbClr val="FFFF00"/>
                </a:highlight>
                <a:latin typeface="Dosis"/>
                <a:ea typeface="Dosis"/>
                <a:cs typeface="Dosis"/>
                <a:sym typeface="Dosis"/>
              </a:rPr>
              <a:t>	- </a:t>
            </a:r>
            <a:r>
              <a:rPr lang="en-US" sz="1400" b="1">
                <a:solidFill>
                  <a:srgbClr val="000000"/>
                </a:solidFill>
                <a:highlight>
                  <a:srgbClr val="FFFF00"/>
                </a:highlight>
                <a:latin typeface="Dosis"/>
                <a:ea typeface="Dosis"/>
                <a:cs typeface="Dosis"/>
                <a:sym typeface="Dosis"/>
              </a:rPr>
              <a:t>Happens at a critical temperature 	    	    denoted T</a:t>
            </a:r>
            <a:r>
              <a:rPr lang="en-US" sz="1400" b="1" baseline="-25000">
                <a:solidFill>
                  <a:srgbClr val="000000"/>
                </a:solidFill>
                <a:highlight>
                  <a:srgbClr val="FFFF00"/>
                </a:highlight>
                <a:latin typeface="Dosis"/>
                <a:ea typeface="Dosis"/>
                <a:cs typeface="Dosis"/>
                <a:sym typeface="Dosis"/>
              </a:rPr>
              <a:t>m</a:t>
            </a:r>
            <a:endParaRPr b="1">
              <a:solidFill>
                <a:srgbClr val="000000"/>
              </a:solidFill>
              <a:highlight>
                <a:srgbClr val="FFFF00"/>
              </a:highlight>
              <a:latin typeface="Dosis"/>
              <a:ea typeface="Dosis"/>
              <a:cs typeface="Dosis"/>
              <a:sym typeface="Dosis"/>
            </a:endParaRPr>
          </a:p>
          <a:p>
            <a:pPr marL="12065" marR="5080" indent="0">
              <a:lnSpc>
                <a:spcPct val="100000"/>
              </a:lnSpc>
              <a:spcBef>
                <a:spcPts val="600"/>
              </a:spcBef>
              <a:buClr>
                <a:srgbClr val="0DB7C4"/>
              </a:buClr>
              <a:buNone/>
            </a:pPr>
            <a:r>
              <a:rPr lang="en-US" b="1">
                <a:solidFill>
                  <a:srgbClr val="000000"/>
                </a:solidFill>
                <a:highlight>
                  <a:srgbClr val="FFFF00"/>
                </a:highlight>
                <a:latin typeface="Dosis"/>
                <a:ea typeface="Dosis"/>
                <a:cs typeface="Dosis"/>
                <a:sym typeface="Dosis"/>
              </a:rPr>
              <a:t>Annealing</a:t>
            </a:r>
            <a:endParaRPr sz="1400" b="1">
              <a:solidFill>
                <a:srgbClr val="000000"/>
              </a:solidFill>
              <a:highlight>
                <a:srgbClr val="FFFF00"/>
              </a:highlight>
              <a:latin typeface="Dosis"/>
              <a:ea typeface="Dosis"/>
              <a:cs typeface="Dosis"/>
              <a:sym typeface="Dosis"/>
            </a:endParaRPr>
          </a:p>
          <a:p>
            <a:pPr marL="12065" marR="5080" indent="0">
              <a:lnSpc>
                <a:spcPct val="100000"/>
              </a:lnSpc>
              <a:spcBef>
                <a:spcPts val="600"/>
              </a:spcBef>
              <a:buClr>
                <a:srgbClr val="0DB7C4"/>
              </a:buClr>
              <a:buSzPts val="1400"/>
              <a:buNone/>
            </a:pPr>
            <a:r>
              <a:rPr lang="en-US" sz="1400" b="1">
                <a:solidFill>
                  <a:srgbClr val="000000"/>
                </a:solidFill>
                <a:highlight>
                  <a:srgbClr val="FFFF00"/>
                </a:highlight>
                <a:latin typeface="Dosis"/>
                <a:ea typeface="Dosis"/>
                <a:cs typeface="Dosis"/>
                <a:sym typeface="Dosis"/>
              </a:rPr>
              <a:t>          - Decrease temperature, and strands are joined back together</a:t>
            </a:r>
            <a:endParaRPr sz="3000" b="1">
              <a:solidFill>
                <a:srgbClr val="000000"/>
              </a:solidFill>
              <a:highlight>
                <a:srgbClr val="FFFF00"/>
              </a:highlight>
              <a:latin typeface="Source Sans Pro"/>
              <a:ea typeface="Source Sans Pro"/>
              <a:cs typeface="Source Sans Pro"/>
              <a:sym typeface="Source Sans Pro"/>
            </a:endParaRPr>
          </a:p>
          <a:p>
            <a:pPr marL="12065" marR="5080" indent="0">
              <a:lnSpc>
                <a:spcPct val="100000"/>
              </a:lnSpc>
              <a:spcBef>
                <a:spcPts val="600"/>
              </a:spcBef>
              <a:buClr>
                <a:srgbClr val="0DB7C4"/>
              </a:buClr>
              <a:buSzPts val="1400"/>
              <a:buNone/>
            </a:pPr>
            <a:r>
              <a:rPr lang="en-US" sz="1400" b="1">
                <a:solidFill>
                  <a:srgbClr val="000000"/>
                </a:solidFill>
                <a:highlight>
                  <a:srgbClr val="FFFF00"/>
                </a:highlight>
                <a:latin typeface="Dosis"/>
                <a:ea typeface="Dosis"/>
                <a:cs typeface="Dosis"/>
                <a:sym typeface="Dosis"/>
              </a:rPr>
              <a:t>          - Only complementary bases will bond 	</a:t>
            </a:r>
            <a:endParaRPr b="1">
              <a:solidFill>
                <a:srgbClr val="000000"/>
              </a:solidFill>
              <a:highlight>
                <a:srgbClr val="FFFF00"/>
              </a:highlight>
              <a:latin typeface="Dosis"/>
              <a:ea typeface="Dosis"/>
              <a:cs typeface="Dosis"/>
              <a:sym typeface="Dosis"/>
            </a:endParaRPr>
          </a:p>
        </p:txBody>
      </p:sp>
      <p:grpSp>
        <p:nvGrpSpPr>
          <p:cNvPr id="255" name="Google Shape;255;p20"/>
          <p:cNvGrpSpPr/>
          <p:nvPr/>
        </p:nvGrpSpPr>
        <p:grpSpPr>
          <a:xfrm rot="10402625">
            <a:off x="5976059" y="7506824"/>
            <a:ext cx="1641238" cy="2114415"/>
            <a:chOff x="1278900" y="2333250"/>
            <a:chExt cx="381175" cy="381175"/>
          </a:xfrm>
        </p:grpSpPr>
        <p:sp>
          <p:nvSpPr>
            <p:cNvPr id="256" name="Google Shape;256;p20"/>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57" name="Google Shape;257;p20"/>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58" name="Google Shape;258;p20"/>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59" name="Google Shape;259;p20"/>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260" name="Google Shape;260;p20"/>
          <p:cNvSpPr/>
          <p:nvPr/>
        </p:nvSpPr>
        <p:spPr>
          <a:xfrm>
            <a:off x="752838" y="1908650"/>
            <a:ext cx="3875700" cy="3765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1400"/>
            </a:pPr>
            <a:endParaRPr/>
          </a:p>
        </p:txBody>
      </p:sp>
    </p:spTree>
    <p:extLst>
      <p:ext uri="{BB962C8B-B14F-4D97-AF65-F5344CB8AC3E}">
        <p14:creationId xmlns:p14="http://schemas.microsoft.com/office/powerpoint/2010/main" val="1476514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ctrTitle" idx="4294967295"/>
          </p:nvPr>
        </p:nvSpPr>
        <p:spPr>
          <a:xfrm>
            <a:off x="143266" y="1782297"/>
            <a:ext cx="5840100" cy="964500"/>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Plasmid</a:t>
            </a:r>
            <a:endParaRPr sz="5400">
              <a:solidFill>
                <a:srgbClr val="0DB7C4"/>
              </a:solidFill>
              <a:latin typeface="Dosis"/>
              <a:ea typeface="Dosis"/>
              <a:cs typeface="Dosis"/>
              <a:sym typeface="Dosis"/>
            </a:endParaRPr>
          </a:p>
        </p:txBody>
      </p:sp>
      <p:sp>
        <p:nvSpPr>
          <p:cNvPr id="266" name="Google Shape;266;p21"/>
          <p:cNvSpPr txBox="1">
            <a:spLocks noGrp="1"/>
          </p:cNvSpPr>
          <p:nvPr>
            <p:ph type="subTitle" idx="4294967295"/>
          </p:nvPr>
        </p:nvSpPr>
        <p:spPr>
          <a:xfrm>
            <a:off x="496702" y="2359815"/>
            <a:ext cx="3969900" cy="3640800"/>
          </a:xfrm>
          <a:prstGeom prst="rect">
            <a:avLst/>
          </a:prstGeom>
          <a:noFill/>
          <a:ln>
            <a:noFill/>
          </a:ln>
        </p:spPr>
        <p:txBody>
          <a:bodyPr spcFirstLastPara="1" wrap="square" lIns="91425" tIns="91425" rIns="91425" bIns="91425" anchor="t" anchorCtr="0">
            <a:noAutofit/>
          </a:bodyPr>
          <a:lstStyle/>
          <a:p>
            <a:pPr marL="36195" marR="5080" indent="-88900">
              <a:lnSpc>
                <a:spcPct val="150000"/>
              </a:lnSpc>
              <a:buClr>
                <a:srgbClr val="000000"/>
              </a:buClr>
              <a:buSzPts val="1400"/>
              <a:buFont typeface="Source Sans Pro"/>
              <a:buChar char="▹"/>
            </a:pPr>
            <a:r>
              <a:rPr lang="en-US" sz="1400">
                <a:solidFill>
                  <a:srgbClr val="000000"/>
                </a:solidFill>
                <a:highlight>
                  <a:srgbClr val="FFFF00"/>
                </a:highlight>
                <a:latin typeface="Dosis"/>
                <a:ea typeface="Dosis"/>
                <a:cs typeface="Dosis"/>
                <a:sym typeface="Dosis"/>
              </a:rPr>
              <a:t>Small, circular piece of DNA often found in bacteria.</a:t>
            </a:r>
            <a:endParaRPr sz="3000">
              <a:solidFill>
                <a:srgbClr val="000000"/>
              </a:solidFill>
              <a:highlight>
                <a:srgbClr val="FFFF00"/>
              </a:highlight>
              <a:latin typeface="Source Sans Pro"/>
              <a:ea typeface="Source Sans Pro"/>
              <a:cs typeface="Source Sans Pro"/>
              <a:sym typeface="Source Sans Pro"/>
            </a:endParaRPr>
          </a:p>
          <a:p>
            <a:pPr marL="36195" marR="5080" indent="-88900">
              <a:lnSpc>
                <a:spcPct val="150000"/>
              </a:lnSpc>
              <a:spcBef>
                <a:spcPts val="600"/>
              </a:spcBef>
              <a:buClr>
                <a:srgbClr val="000000"/>
              </a:buClr>
              <a:buSzPts val="1400"/>
              <a:buFont typeface="Source Sans Pro"/>
              <a:buChar char="▹"/>
            </a:pPr>
            <a:r>
              <a:rPr lang="en-US" sz="1400">
                <a:solidFill>
                  <a:srgbClr val="000000"/>
                </a:solidFill>
                <a:highlight>
                  <a:srgbClr val="FFFF00"/>
                </a:highlight>
                <a:latin typeface="Dosis"/>
                <a:ea typeface="Dosis"/>
                <a:cs typeface="Dosis"/>
                <a:sym typeface="Dosis"/>
              </a:rPr>
              <a:t>Sizes of 2.5-20 kb</a:t>
            </a:r>
            <a:endParaRPr sz="3000">
              <a:solidFill>
                <a:srgbClr val="000000"/>
              </a:solidFill>
              <a:highlight>
                <a:srgbClr val="FFFF00"/>
              </a:highlight>
              <a:latin typeface="Source Sans Pro"/>
              <a:ea typeface="Source Sans Pro"/>
              <a:cs typeface="Source Sans Pro"/>
              <a:sym typeface="Source Sans Pro"/>
            </a:endParaRPr>
          </a:p>
          <a:p>
            <a:pPr marL="36195" marR="5080" indent="-88900">
              <a:lnSpc>
                <a:spcPct val="150000"/>
              </a:lnSpc>
              <a:spcBef>
                <a:spcPts val="600"/>
              </a:spcBef>
              <a:buClr>
                <a:srgbClr val="000000"/>
              </a:buClr>
              <a:buSzPts val="1400"/>
              <a:buFont typeface="Source Sans Pro"/>
              <a:buChar char="▹"/>
            </a:pPr>
            <a:r>
              <a:rPr lang="en-US" sz="1400">
                <a:solidFill>
                  <a:srgbClr val="000000"/>
                </a:solidFill>
                <a:highlight>
                  <a:srgbClr val="FFFF00"/>
                </a:highlight>
                <a:latin typeface="Dosis"/>
                <a:ea typeface="Dosis"/>
                <a:cs typeface="Dosis"/>
                <a:sym typeface="Dosis"/>
              </a:rPr>
              <a:t>Plasmid using method -  </a:t>
            </a:r>
            <a:endParaRPr sz="3000">
              <a:solidFill>
                <a:srgbClr val="000000"/>
              </a:solidFill>
              <a:highlight>
                <a:srgbClr val="FFFF00"/>
              </a:highlight>
              <a:latin typeface="Source Sans Pro"/>
              <a:ea typeface="Source Sans Pro"/>
              <a:cs typeface="Source Sans Pro"/>
              <a:sym typeface="Source Sans Pro"/>
            </a:endParaRPr>
          </a:p>
          <a:p>
            <a:pPr marL="12065" marR="5080" indent="0">
              <a:lnSpc>
                <a:spcPct val="150000"/>
              </a:lnSpc>
              <a:spcBef>
                <a:spcPts val="600"/>
              </a:spcBef>
              <a:buClr>
                <a:srgbClr val="0DB7C4"/>
              </a:buClr>
              <a:buSzPts val="1400"/>
              <a:buNone/>
            </a:pPr>
            <a:r>
              <a:rPr lang="en-US" sz="1400">
                <a:solidFill>
                  <a:srgbClr val="000000"/>
                </a:solidFill>
                <a:highlight>
                  <a:srgbClr val="FFFF00"/>
                </a:highlight>
                <a:latin typeface="Dosis"/>
                <a:ea typeface="Dosis"/>
                <a:cs typeface="Dosis"/>
                <a:sym typeface="Dosis"/>
              </a:rPr>
              <a:t>      * Isolate them in large quantities</a:t>
            </a:r>
            <a:endParaRPr sz="1400">
              <a:solidFill>
                <a:srgbClr val="000000"/>
              </a:solidFill>
              <a:highlight>
                <a:srgbClr val="FFFF00"/>
              </a:highlight>
              <a:latin typeface="Dosis"/>
              <a:ea typeface="Dosis"/>
              <a:cs typeface="Dosis"/>
              <a:sym typeface="Dosis"/>
            </a:endParaRPr>
          </a:p>
          <a:p>
            <a:pPr marL="12065" marR="5080" indent="0">
              <a:lnSpc>
                <a:spcPct val="150000"/>
              </a:lnSpc>
              <a:spcBef>
                <a:spcPts val="600"/>
              </a:spcBef>
              <a:buClr>
                <a:srgbClr val="0DB7C4"/>
              </a:buClr>
              <a:buSzPts val="1400"/>
              <a:buNone/>
            </a:pPr>
            <a:r>
              <a:rPr lang="en-US" sz="1400">
                <a:solidFill>
                  <a:srgbClr val="000000"/>
                </a:solidFill>
                <a:highlight>
                  <a:srgbClr val="FFFF00"/>
                </a:highlight>
                <a:latin typeface="Dosis"/>
                <a:ea typeface="Dosis"/>
                <a:cs typeface="Dosis"/>
                <a:sym typeface="Dosis"/>
              </a:rPr>
              <a:t>      * Cut and splice them, adding whatever DNA needed</a:t>
            </a:r>
            <a:endParaRPr sz="1400">
              <a:solidFill>
                <a:srgbClr val="000000"/>
              </a:solidFill>
              <a:highlight>
                <a:srgbClr val="FFFF00"/>
              </a:highlight>
              <a:latin typeface="Dosis"/>
              <a:ea typeface="Dosis"/>
              <a:cs typeface="Dosis"/>
              <a:sym typeface="Dosis"/>
            </a:endParaRPr>
          </a:p>
          <a:p>
            <a:pPr marL="12065" marR="5080" indent="0">
              <a:lnSpc>
                <a:spcPct val="150000"/>
              </a:lnSpc>
              <a:spcBef>
                <a:spcPts val="600"/>
              </a:spcBef>
              <a:buClr>
                <a:srgbClr val="0DB7C4"/>
              </a:buClr>
              <a:buSzPts val="1400"/>
              <a:buNone/>
            </a:pPr>
            <a:r>
              <a:rPr lang="en-US" sz="1400">
                <a:solidFill>
                  <a:srgbClr val="000000"/>
                </a:solidFill>
                <a:highlight>
                  <a:srgbClr val="FFFF00"/>
                </a:highlight>
                <a:latin typeface="Dosis"/>
                <a:ea typeface="Dosis"/>
                <a:cs typeface="Dosis"/>
                <a:sym typeface="Dosis"/>
              </a:rPr>
              <a:t>      * Put them back into bacteria, where they'll replicate along with the bacteria's own DNA</a:t>
            </a:r>
            <a:endParaRPr sz="1400">
              <a:solidFill>
                <a:srgbClr val="000000"/>
              </a:solidFill>
              <a:highlight>
                <a:srgbClr val="FFFF00"/>
              </a:highlight>
              <a:latin typeface="Dosis"/>
              <a:ea typeface="Dosis"/>
              <a:cs typeface="Dosis"/>
              <a:sym typeface="Dosis"/>
            </a:endParaRPr>
          </a:p>
          <a:p>
            <a:pPr marL="12065" marR="5080" indent="0">
              <a:lnSpc>
                <a:spcPct val="150000"/>
              </a:lnSpc>
              <a:spcBef>
                <a:spcPts val="600"/>
              </a:spcBef>
              <a:buClr>
                <a:srgbClr val="0DB7C4"/>
              </a:buClr>
              <a:buSzPts val="1400"/>
              <a:buNone/>
            </a:pPr>
            <a:r>
              <a:rPr lang="en-US" sz="1400">
                <a:solidFill>
                  <a:srgbClr val="000000"/>
                </a:solidFill>
                <a:highlight>
                  <a:srgbClr val="FFFF00"/>
                </a:highlight>
                <a:latin typeface="Dosis"/>
                <a:ea typeface="Dosis"/>
                <a:cs typeface="Dosis"/>
                <a:sym typeface="Dosis"/>
              </a:rPr>
              <a:t>      * Isolate them again - getting billions of copies of whatever DNA was inserted into the plasmid</a:t>
            </a:r>
            <a:endParaRPr sz="1400">
              <a:solidFill>
                <a:srgbClr val="000000"/>
              </a:solidFill>
              <a:highlight>
                <a:srgbClr val="FFFF00"/>
              </a:highlight>
              <a:latin typeface="Dosis"/>
              <a:ea typeface="Dosis"/>
              <a:cs typeface="Dosis"/>
              <a:sym typeface="Dosis"/>
            </a:endParaRPr>
          </a:p>
        </p:txBody>
      </p:sp>
      <p:grpSp>
        <p:nvGrpSpPr>
          <p:cNvPr id="267" name="Google Shape;267;p21"/>
          <p:cNvGrpSpPr/>
          <p:nvPr/>
        </p:nvGrpSpPr>
        <p:grpSpPr>
          <a:xfrm>
            <a:off x="7841620" y="4039004"/>
            <a:ext cx="320398" cy="320377"/>
            <a:chOff x="1951075" y="2333250"/>
            <a:chExt cx="381200" cy="381175"/>
          </a:xfrm>
        </p:grpSpPr>
        <p:sp>
          <p:nvSpPr>
            <p:cNvPr id="268" name="Google Shape;268;p21"/>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69" name="Google Shape;269;p21"/>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70" name="Google Shape;270;p21"/>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71" name="Google Shape;271;p21"/>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272" name="Google Shape;272;p21"/>
          <p:cNvGrpSpPr/>
          <p:nvPr/>
        </p:nvGrpSpPr>
        <p:grpSpPr>
          <a:xfrm>
            <a:off x="6134870" y="2104329"/>
            <a:ext cx="320377" cy="320377"/>
            <a:chOff x="1278900" y="2333250"/>
            <a:chExt cx="381175" cy="381175"/>
          </a:xfrm>
        </p:grpSpPr>
        <p:sp>
          <p:nvSpPr>
            <p:cNvPr id="273" name="Google Shape;273;p21"/>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4" name="Google Shape;274;p21"/>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5" name="Google Shape;275;p21"/>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6" name="Google Shape;276;p21"/>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277" name="Google Shape;277;p21"/>
          <p:cNvPicPr preferRelativeResize="0"/>
          <p:nvPr/>
        </p:nvPicPr>
        <p:blipFill rotWithShape="1">
          <a:blip r:embed="rId3">
            <a:alphaModFix/>
          </a:blip>
          <a:srcRect l="4716" t="10027" r="10184" b="10185"/>
          <a:stretch/>
        </p:blipFill>
        <p:spPr>
          <a:xfrm>
            <a:off x="4572001" y="1672550"/>
            <a:ext cx="4340775" cy="3776700"/>
          </a:xfrm>
          <a:prstGeom prst="rect">
            <a:avLst/>
          </a:prstGeom>
          <a:noFill/>
          <a:ln>
            <a:noFill/>
          </a:ln>
        </p:spPr>
      </p:pic>
    </p:spTree>
    <p:extLst>
      <p:ext uri="{BB962C8B-B14F-4D97-AF65-F5344CB8AC3E}">
        <p14:creationId xmlns:p14="http://schemas.microsoft.com/office/powerpoint/2010/main" val="418452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2"/>
          <p:cNvSpPr txBox="1">
            <a:spLocks noGrp="1"/>
          </p:cNvSpPr>
          <p:nvPr>
            <p:ph type="ctrTitle" idx="4294967295"/>
          </p:nvPr>
        </p:nvSpPr>
        <p:spPr>
          <a:xfrm>
            <a:off x="739321" y="1150430"/>
            <a:ext cx="7889671" cy="716117"/>
          </a:xfrm>
          <a:prstGeom prst="rect">
            <a:avLst/>
          </a:prstGeom>
          <a:noFill/>
          <a:ln>
            <a:noFill/>
          </a:ln>
        </p:spPr>
        <p:txBody>
          <a:bodyPr spcFirstLastPara="1" wrap="square" lIns="91425" tIns="91425" rIns="91425" bIns="91425" anchor="b" anchorCtr="0">
            <a:noAutofit/>
          </a:bodyPr>
          <a:lstStyle/>
          <a:p>
            <a:pPr>
              <a:buClr>
                <a:srgbClr val="0DB7C4"/>
              </a:buClr>
              <a:buSzPts val="4000"/>
            </a:pPr>
            <a:r>
              <a:rPr lang="en-US" sz="4000">
                <a:solidFill>
                  <a:srgbClr val="0DB7C4"/>
                </a:solidFill>
                <a:latin typeface="Dosis"/>
                <a:ea typeface="Dosis"/>
                <a:cs typeface="Dosis"/>
                <a:sym typeface="Dosis"/>
              </a:rPr>
              <a:t>Bacterial Artificial Chromosome (BAC)</a:t>
            </a:r>
            <a:endParaRPr sz="4000">
              <a:solidFill>
                <a:srgbClr val="0DB7C4"/>
              </a:solidFill>
              <a:latin typeface="Dosis"/>
              <a:ea typeface="Dosis"/>
              <a:cs typeface="Dosis"/>
              <a:sym typeface="Dosis"/>
            </a:endParaRPr>
          </a:p>
        </p:txBody>
      </p:sp>
      <p:sp>
        <p:nvSpPr>
          <p:cNvPr id="283" name="Google Shape;283;p22"/>
          <p:cNvSpPr txBox="1">
            <a:spLocks noGrp="1"/>
          </p:cNvSpPr>
          <p:nvPr>
            <p:ph type="subTitle" idx="4294967295"/>
          </p:nvPr>
        </p:nvSpPr>
        <p:spPr>
          <a:xfrm>
            <a:off x="5002923" y="2652438"/>
            <a:ext cx="3804745" cy="2029398"/>
          </a:xfrm>
          <a:prstGeom prst="rect">
            <a:avLst/>
          </a:prstGeom>
          <a:noFill/>
          <a:ln>
            <a:noFill/>
          </a:ln>
        </p:spPr>
        <p:txBody>
          <a:bodyPr spcFirstLastPara="1" wrap="square" lIns="91425" tIns="91425" rIns="91425" bIns="91425" anchor="t" anchorCtr="0">
            <a:noAutofit/>
          </a:bodyPr>
          <a:lstStyle/>
          <a:p>
            <a:pPr marL="36195" marR="5080" indent="-88900">
              <a:lnSpc>
                <a:spcPct val="150000"/>
              </a:lnSpc>
              <a:buClr>
                <a:srgbClr val="000000"/>
              </a:buClr>
              <a:buSzPts val="1400"/>
              <a:buFont typeface="Source Sans Pro"/>
              <a:buChar char="▹"/>
            </a:pPr>
            <a:r>
              <a:rPr lang="en-US" sz="1400" b="1">
                <a:solidFill>
                  <a:srgbClr val="000000"/>
                </a:solidFill>
                <a:highlight>
                  <a:srgbClr val="FFFF00"/>
                </a:highlight>
                <a:latin typeface="Dosis"/>
                <a:ea typeface="Dosis"/>
                <a:cs typeface="Dosis"/>
                <a:sym typeface="Dosis"/>
              </a:rPr>
              <a:t>Used like a plasmid</a:t>
            </a:r>
            <a:endParaRPr sz="3000" b="1">
              <a:solidFill>
                <a:srgbClr val="000000"/>
              </a:solidFill>
              <a:highlight>
                <a:srgbClr val="FFFF00"/>
              </a:highlight>
              <a:latin typeface="Source Sans Pro"/>
              <a:ea typeface="Source Sans Pro"/>
              <a:cs typeface="Source Sans Pro"/>
              <a:sym typeface="Source Sans Pro"/>
            </a:endParaRPr>
          </a:p>
          <a:p>
            <a:pPr marL="36195" marR="5080" indent="-88900">
              <a:lnSpc>
                <a:spcPct val="150000"/>
              </a:lnSpc>
              <a:spcBef>
                <a:spcPts val="600"/>
              </a:spcBef>
              <a:buClr>
                <a:srgbClr val="000000"/>
              </a:buClr>
              <a:buSzPts val="1400"/>
              <a:buFont typeface="Source Sans Pro"/>
              <a:buChar char="▹"/>
            </a:pPr>
            <a:r>
              <a:rPr lang="en-US" sz="1400" b="1">
                <a:solidFill>
                  <a:srgbClr val="000000"/>
                </a:solidFill>
                <a:highlight>
                  <a:srgbClr val="FFFF00"/>
                </a:highlight>
                <a:latin typeface="Dosis"/>
                <a:ea typeface="Dosis"/>
                <a:cs typeface="Dosis"/>
                <a:sym typeface="Dosis"/>
              </a:rPr>
              <a:t>BACs carry DNA from humans or mice or any other living being, and is inserted into a host bacterium for replication</a:t>
            </a:r>
            <a:endParaRPr sz="3000" b="1">
              <a:solidFill>
                <a:srgbClr val="000000"/>
              </a:solidFill>
              <a:highlight>
                <a:srgbClr val="FFFF00"/>
              </a:highlight>
              <a:latin typeface="Source Sans Pro"/>
              <a:ea typeface="Source Sans Pro"/>
              <a:cs typeface="Source Sans Pro"/>
              <a:sym typeface="Source Sans Pro"/>
            </a:endParaRPr>
          </a:p>
          <a:p>
            <a:pPr marL="36195" marR="5080" indent="-88900">
              <a:lnSpc>
                <a:spcPct val="150000"/>
              </a:lnSpc>
              <a:spcBef>
                <a:spcPts val="600"/>
              </a:spcBef>
              <a:buClr>
                <a:srgbClr val="000000"/>
              </a:buClr>
              <a:buSzPts val="1400"/>
              <a:buFont typeface="Source Sans Pro"/>
              <a:buChar char="▹"/>
            </a:pPr>
            <a:r>
              <a:rPr lang="en-US" sz="1400" b="1">
                <a:solidFill>
                  <a:srgbClr val="000000"/>
                </a:solidFill>
                <a:highlight>
                  <a:srgbClr val="FFFF00"/>
                </a:highlight>
                <a:latin typeface="Dosis"/>
                <a:ea typeface="Dosis"/>
                <a:cs typeface="Dosis"/>
                <a:sym typeface="Dosis"/>
              </a:rPr>
              <a:t>BAC is artificially constructed, unlike Plasmid</a:t>
            </a:r>
            <a:endParaRPr sz="1400" b="1">
              <a:solidFill>
                <a:srgbClr val="000000"/>
              </a:solidFill>
              <a:highlight>
                <a:srgbClr val="FFFF00"/>
              </a:highlight>
              <a:latin typeface="Dosis"/>
              <a:ea typeface="Dosis"/>
              <a:cs typeface="Dosis"/>
              <a:sym typeface="Dosis"/>
            </a:endParaRPr>
          </a:p>
        </p:txBody>
      </p:sp>
      <p:grpSp>
        <p:nvGrpSpPr>
          <p:cNvPr id="284" name="Google Shape;284;p22"/>
          <p:cNvGrpSpPr/>
          <p:nvPr/>
        </p:nvGrpSpPr>
        <p:grpSpPr>
          <a:xfrm>
            <a:off x="6134870" y="2104329"/>
            <a:ext cx="320377" cy="320377"/>
            <a:chOff x="1278900" y="2333250"/>
            <a:chExt cx="381175" cy="381175"/>
          </a:xfrm>
        </p:grpSpPr>
        <p:sp>
          <p:nvSpPr>
            <p:cNvPr id="285" name="Google Shape;285;p22"/>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86" name="Google Shape;286;p22"/>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87" name="Google Shape;287;p22"/>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88" name="Google Shape;288;p22"/>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289" name="Google Shape;289;p22"/>
          <p:cNvPicPr preferRelativeResize="0"/>
          <p:nvPr/>
        </p:nvPicPr>
        <p:blipFill rotWithShape="1">
          <a:blip r:embed="rId3">
            <a:alphaModFix/>
          </a:blip>
          <a:srcRect b="21030"/>
          <a:stretch/>
        </p:blipFill>
        <p:spPr>
          <a:xfrm>
            <a:off x="1300951" y="2519350"/>
            <a:ext cx="3039275" cy="2634550"/>
          </a:xfrm>
          <a:prstGeom prst="rect">
            <a:avLst/>
          </a:prstGeom>
          <a:noFill/>
          <a:ln>
            <a:noFill/>
          </a:ln>
        </p:spPr>
      </p:pic>
    </p:spTree>
    <p:extLst>
      <p:ext uri="{BB962C8B-B14F-4D97-AF65-F5344CB8AC3E}">
        <p14:creationId xmlns:p14="http://schemas.microsoft.com/office/powerpoint/2010/main" val="3090041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ctrTitle" idx="4294967295"/>
          </p:nvPr>
        </p:nvSpPr>
        <p:spPr>
          <a:xfrm>
            <a:off x="760342" y="1068510"/>
            <a:ext cx="5840155" cy="964429"/>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Cloning Vector</a:t>
            </a:r>
            <a:endParaRPr sz="5400">
              <a:solidFill>
                <a:srgbClr val="0DB7C4"/>
              </a:solidFill>
              <a:latin typeface="Dosis"/>
              <a:ea typeface="Dosis"/>
              <a:cs typeface="Dosis"/>
              <a:sym typeface="Dosis"/>
            </a:endParaRPr>
          </a:p>
        </p:txBody>
      </p:sp>
      <p:sp>
        <p:nvSpPr>
          <p:cNvPr id="295" name="Google Shape;295;p23"/>
          <p:cNvSpPr txBox="1">
            <a:spLocks noGrp="1"/>
          </p:cNvSpPr>
          <p:nvPr>
            <p:ph type="subTitle" idx="4294967295"/>
          </p:nvPr>
        </p:nvSpPr>
        <p:spPr>
          <a:xfrm>
            <a:off x="872044" y="2715453"/>
            <a:ext cx="3969828" cy="1896227"/>
          </a:xfrm>
          <a:prstGeom prst="rect">
            <a:avLst/>
          </a:prstGeom>
          <a:noFill/>
          <a:ln>
            <a:noFill/>
          </a:ln>
        </p:spPr>
        <p:txBody>
          <a:bodyPr spcFirstLastPara="1" wrap="square" lIns="91425" tIns="91425" rIns="91425" bIns="91425" anchor="t" anchorCtr="0">
            <a:noAutofit/>
          </a:bodyPr>
          <a:lstStyle/>
          <a:p>
            <a:pPr marL="36195" marR="5080" indent="-88900">
              <a:lnSpc>
                <a:spcPct val="150000"/>
              </a:lnSpc>
              <a:buClr>
                <a:srgbClr val="000000"/>
              </a:buClr>
              <a:buSzPts val="1400"/>
              <a:buFont typeface="Source Sans Pro"/>
              <a:buChar char="▹"/>
            </a:pPr>
            <a:r>
              <a:rPr lang="en-US" sz="1400">
                <a:solidFill>
                  <a:srgbClr val="000000"/>
                </a:solidFill>
                <a:highlight>
                  <a:srgbClr val="FFFF00"/>
                </a:highlight>
                <a:latin typeface="Dosis"/>
                <a:ea typeface="Dosis"/>
                <a:cs typeface="Dosis"/>
                <a:sym typeface="Dosis"/>
              </a:rPr>
              <a:t>A cloning vector is a small piece of DNA, taken from a virus, a plasmid, or the cell of a higher organism, that can be stably maintained in an organism, and into which a foreign DNA fragment can be inserted for cloning purposes.</a:t>
            </a:r>
            <a:endParaRPr sz="3000">
              <a:solidFill>
                <a:srgbClr val="000000"/>
              </a:solidFill>
              <a:highlight>
                <a:srgbClr val="FFFF00"/>
              </a:highlight>
              <a:latin typeface="Source Sans Pro"/>
              <a:ea typeface="Source Sans Pro"/>
              <a:cs typeface="Source Sans Pro"/>
              <a:sym typeface="Source Sans Pro"/>
            </a:endParaRPr>
          </a:p>
        </p:txBody>
      </p:sp>
      <p:grpSp>
        <p:nvGrpSpPr>
          <p:cNvPr id="296" name="Google Shape;296;p23"/>
          <p:cNvGrpSpPr/>
          <p:nvPr/>
        </p:nvGrpSpPr>
        <p:grpSpPr>
          <a:xfrm>
            <a:off x="7841620" y="4039004"/>
            <a:ext cx="320398" cy="320377"/>
            <a:chOff x="1951075" y="2333250"/>
            <a:chExt cx="381200" cy="381175"/>
          </a:xfrm>
        </p:grpSpPr>
        <p:sp>
          <p:nvSpPr>
            <p:cNvPr id="297" name="Google Shape;297;p2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98" name="Google Shape;298;p2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299" name="Google Shape;299;p2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300" name="Google Shape;300;p2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301" name="Google Shape;301;p23"/>
          <p:cNvGrpSpPr/>
          <p:nvPr/>
        </p:nvGrpSpPr>
        <p:grpSpPr>
          <a:xfrm>
            <a:off x="6098896" y="1193132"/>
            <a:ext cx="320378" cy="320378"/>
            <a:chOff x="1278900" y="2333250"/>
            <a:chExt cx="381175" cy="381175"/>
          </a:xfrm>
        </p:grpSpPr>
        <p:sp>
          <p:nvSpPr>
            <p:cNvPr id="302" name="Google Shape;302;p2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03" name="Google Shape;303;p2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04" name="Google Shape;304;p2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05" name="Google Shape;305;p2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pic>
        <p:nvPicPr>
          <p:cNvPr id="306" name="Google Shape;306;p23"/>
          <p:cNvPicPr preferRelativeResize="0"/>
          <p:nvPr/>
        </p:nvPicPr>
        <p:blipFill rotWithShape="1">
          <a:blip r:embed="rId3">
            <a:alphaModFix/>
          </a:blip>
          <a:srcRect/>
          <a:stretch/>
        </p:blipFill>
        <p:spPr>
          <a:xfrm>
            <a:off x="4984476" y="2297700"/>
            <a:ext cx="3803225" cy="2432050"/>
          </a:xfrm>
          <a:prstGeom prst="rect">
            <a:avLst/>
          </a:prstGeom>
          <a:noFill/>
          <a:ln>
            <a:noFill/>
          </a:ln>
        </p:spPr>
      </p:pic>
    </p:spTree>
    <p:extLst>
      <p:ext uri="{BB962C8B-B14F-4D97-AF65-F5344CB8AC3E}">
        <p14:creationId xmlns:p14="http://schemas.microsoft.com/office/powerpoint/2010/main" val="732729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4"/>
          <p:cNvSpPr txBox="1">
            <a:spLocks noGrp="1"/>
          </p:cNvSpPr>
          <p:nvPr>
            <p:ph type="ctrTitle" idx="4294967295"/>
          </p:nvPr>
        </p:nvSpPr>
        <p:spPr>
          <a:xfrm>
            <a:off x="1284424" y="896593"/>
            <a:ext cx="7173899" cy="894899"/>
          </a:xfrm>
          <a:prstGeom prst="rect">
            <a:avLst/>
          </a:prstGeom>
          <a:solidFill>
            <a:schemeClr val="lt1"/>
          </a:solid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8%</a:t>
            </a:r>
            <a:endParaRPr sz="4800">
              <a:solidFill>
                <a:srgbClr val="FFFFFF"/>
              </a:solidFill>
              <a:latin typeface="Dosis"/>
              <a:ea typeface="Dosis"/>
              <a:cs typeface="Dosis"/>
              <a:sym typeface="Dosis"/>
            </a:endParaRPr>
          </a:p>
        </p:txBody>
      </p:sp>
      <p:sp>
        <p:nvSpPr>
          <p:cNvPr id="312" name="Google Shape;312;p24"/>
          <p:cNvSpPr txBox="1">
            <a:spLocks noGrp="1"/>
          </p:cNvSpPr>
          <p:nvPr>
            <p:ph type="subTitle" idx="4294967295"/>
          </p:nvPr>
        </p:nvSpPr>
        <p:spPr>
          <a:xfrm>
            <a:off x="1284423" y="1522350"/>
            <a:ext cx="7173899" cy="463200"/>
          </a:xfrm>
          <a:prstGeom prst="rect">
            <a:avLst/>
          </a:prstGeom>
          <a:solidFill>
            <a:schemeClr val="lt1"/>
          </a:solid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Of Human DNA is made of Ancient Viruses</a:t>
            </a:r>
            <a:endParaRPr sz="2400">
              <a:solidFill>
                <a:srgbClr val="FFFFFF"/>
              </a:solidFill>
              <a:latin typeface="Source Sans Pro"/>
              <a:ea typeface="Source Sans Pro"/>
              <a:cs typeface="Source Sans Pro"/>
              <a:sym typeface="Source Sans Pro"/>
            </a:endParaRPr>
          </a:p>
        </p:txBody>
      </p:sp>
      <p:sp>
        <p:nvSpPr>
          <p:cNvPr id="313" name="Google Shape;313;p24"/>
          <p:cNvSpPr txBox="1">
            <a:spLocks noGrp="1"/>
          </p:cNvSpPr>
          <p:nvPr>
            <p:ph type="ctrTitle" idx="4294967295"/>
          </p:nvPr>
        </p:nvSpPr>
        <p:spPr>
          <a:xfrm>
            <a:off x="1284416" y="3252065"/>
            <a:ext cx="7173899" cy="894899"/>
          </a:xfrm>
          <a:prstGeom prst="rect">
            <a:avLst/>
          </a:prstGeom>
          <a:solidFill>
            <a:schemeClr val="lt1"/>
          </a:solid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50 Years Time</a:t>
            </a:r>
            <a:endParaRPr sz="4800">
              <a:solidFill>
                <a:srgbClr val="FFFFFF"/>
              </a:solidFill>
              <a:latin typeface="Dosis"/>
              <a:ea typeface="Dosis"/>
              <a:cs typeface="Dosis"/>
              <a:sym typeface="Dosis"/>
            </a:endParaRPr>
          </a:p>
        </p:txBody>
      </p:sp>
      <p:sp>
        <p:nvSpPr>
          <p:cNvPr id="314" name="Google Shape;314;p24"/>
          <p:cNvSpPr txBox="1">
            <a:spLocks noGrp="1"/>
          </p:cNvSpPr>
          <p:nvPr>
            <p:ph type="subTitle" idx="4294967295"/>
          </p:nvPr>
        </p:nvSpPr>
        <p:spPr>
          <a:xfrm>
            <a:off x="1284412" y="3867353"/>
            <a:ext cx="6335582" cy="463200"/>
          </a:xfrm>
          <a:prstGeom prst="rect">
            <a:avLst/>
          </a:prstGeom>
          <a:solidFill>
            <a:schemeClr val="lt1"/>
          </a:solid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Type entire human genome at a speed of 60 wpm</a:t>
            </a:r>
            <a:endParaRPr sz="2400">
              <a:solidFill>
                <a:srgbClr val="FFFFFF"/>
              </a:solidFill>
              <a:latin typeface="Source Sans Pro"/>
              <a:ea typeface="Source Sans Pro"/>
              <a:cs typeface="Source Sans Pro"/>
              <a:sym typeface="Source Sans Pro"/>
            </a:endParaRPr>
          </a:p>
        </p:txBody>
      </p:sp>
      <p:sp>
        <p:nvSpPr>
          <p:cNvPr id="315" name="Google Shape;315;p24"/>
          <p:cNvSpPr txBox="1">
            <a:spLocks noGrp="1"/>
          </p:cNvSpPr>
          <p:nvPr>
            <p:ph type="ctrTitle" idx="4294967295"/>
          </p:nvPr>
        </p:nvSpPr>
        <p:spPr>
          <a:xfrm>
            <a:off x="1284422" y="1948299"/>
            <a:ext cx="7173899" cy="894899"/>
          </a:xfrm>
          <a:prstGeom prst="rect">
            <a:avLst/>
          </a:prstGeom>
          <a:solidFill>
            <a:schemeClr val="lt1"/>
          </a:solid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700 Terabytes</a:t>
            </a:r>
            <a:endParaRPr sz="4800">
              <a:solidFill>
                <a:srgbClr val="FFFFFF"/>
              </a:solidFill>
              <a:latin typeface="Dosis"/>
              <a:ea typeface="Dosis"/>
              <a:cs typeface="Dosis"/>
              <a:sym typeface="Dosis"/>
            </a:endParaRPr>
          </a:p>
        </p:txBody>
      </p:sp>
      <p:sp>
        <p:nvSpPr>
          <p:cNvPr id="316" name="Google Shape;316;p24"/>
          <p:cNvSpPr txBox="1">
            <a:spLocks noGrp="1"/>
          </p:cNvSpPr>
          <p:nvPr>
            <p:ph type="subTitle" idx="4294967295"/>
          </p:nvPr>
        </p:nvSpPr>
        <p:spPr>
          <a:xfrm>
            <a:off x="1284413" y="2674028"/>
            <a:ext cx="5263529" cy="615289"/>
          </a:xfrm>
          <a:prstGeom prst="rect">
            <a:avLst/>
          </a:prstGeom>
          <a:solidFill>
            <a:schemeClr val="lt1"/>
          </a:solidFill>
          <a:ln>
            <a:noFill/>
          </a:ln>
        </p:spPr>
        <p:txBody>
          <a:bodyPr spcFirstLastPara="1" wrap="square" lIns="91425" tIns="91425" rIns="91425" bIns="91425" anchor="t" anchorCtr="0">
            <a:noAutofit/>
          </a:bodyPr>
          <a:lstStyle/>
          <a:p>
            <a:pPr marL="0" indent="0">
              <a:lnSpc>
                <a:spcPct val="100000"/>
              </a:lnSpc>
              <a:buClr>
                <a:srgbClr val="0DB7C4"/>
              </a:buClr>
              <a:buSzPts val="2400"/>
              <a:buNone/>
            </a:pPr>
            <a:r>
              <a:rPr lang="en-US" sz="2400">
                <a:solidFill>
                  <a:srgbClr val="FFFFFF"/>
                </a:solidFill>
                <a:latin typeface="Source Sans Pro"/>
                <a:ea typeface="Source Sans Pro"/>
                <a:cs typeface="Source Sans Pro"/>
                <a:sym typeface="Source Sans Pro"/>
              </a:rPr>
              <a:t>Data can be stored in 1gm DNA</a:t>
            </a:r>
            <a:endParaRPr sz="2400">
              <a:solidFill>
                <a:srgbClr val="FFFFFF"/>
              </a:solidFill>
              <a:latin typeface="Source Sans Pro"/>
              <a:ea typeface="Source Sans Pro"/>
              <a:cs typeface="Source Sans Pro"/>
              <a:sym typeface="Source Sans Pro"/>
            </a:endParaRPr>
          </a:p>
        </p:txBody>
      </p:sp>
      <p:sp>
        <p:nvSpPr>
          <p:cNvPr id="317" name="Google Shape;317;p24"/>
          <p:cNvSpPr/>
          <p:nvPr/>
        </p:nvSpPr>
        <p:spPr>
          <a:xfrm>
            <a:off x="7023016" y="1315201"/>
            <a:ext cx="2120984" cy="4361089"/>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18" name="Google Shape;318;p24"/>
          <p:cNvSpPr txBox="1"/>
          <p:nvPr/>
        </p:nvSpPr>
        <p:spPr>
          <a:xfrm>
            <a:off x="1284416" y="4330554"/>
            <a:ext cx="7173899" cy="894899"/>
          </a:xfrm>
          <a:prstGeom prst="rect">
            <a:avLst/>
          </a:prstGeom>
          <a:solidFill>
            <a:schemeClr val="lt1"/>
          </a:solidFill>
          <a:ln>
            <a:noFill/>
          </a:ln>
        </p:spPr>
        <p:txBody>
          <a:bodyPr spcFirstLastPara="1" wrap="square" lIns="91425" tIns="91425" rIns="91425" bIns="91425" anchor="b" anchorCtr="0">
            <a:noAutofit/>
          </a:bodyPr>
          <a:lstStyle/>
          <a:p>
            <a:pPr>
              <a:buClr>
                <a:srgbClr val="0DB7C4"/>
              </a:buClr>
              <a:buSzPts val="4800"/>
            </a:pPr>
            <a:r>
              <a:rPr lang="en-US" sz="4800">
                <a:solidFill>
                  <a:srgbClr val="FFFFFF"/>
                </a:solidFill>
                <a:latin typeface="Dosis"/>
                <a:ea typeface="Dosis"/>
                <a:cs typeface="Dosis"/>
                <a:sym typeface="Dosis"/>
              </a:rPr>
              <a:t>99.9%</a:t>
            </a:r>
            <a:endParaRPr sz="4800">
              <a:solidFill>
                <a:srgbClr val="FFFFFF"/>
              </a:solidFill>
              <a:latin typeface="Dosis"/>
              <a:ea typeface="Dosis"/>
              <a:cs typeface="Dosis"/>
              <a:sym typeface="Dosis"/>
            </a:endParaRPr>
          </a:p>
        </p:txBody>
      </p:sp>
      <p:sp>
        <p:nvSpPr>
          <p:cNvPr id="319" name="Google Shape;319;p24"/>
          <p:cNvSpPr txBox="1"/>
          <p:nvPr/>
        </p:nvSpPr>
        <p:spPr>
          <a:xfrm>
            <a:off x="1284413" y="4987671"/>
            <a:ext cx="5967723" cy="463200"/>
          </a:xfrm>
          <a:prstGeom prst="rect">
            <a:avLst/>
          </a:prstGeom>
          <a:solidFill>
            <a:schemeClr val="lt1"/>
          </a:solidFill>
          <a:ln>
            <a:noFill/>
          </a:ln>
        </p:spPr>
        <p:txBody>
          <a:bodyPr spcFirstLastPara="1" wrap="square" lIns="91425" tIns="91425" rIns="91425" bIns="91425" anchor="t" anchorCtr="0">
            <a:noAutofit/>
          </a:bodyPr>
          <a:lstStyle/>
          <a:p>
            <a:pPr>
              <a:buClr>
                <a:srgbClr val="0DB7C4"/>
              </a:buClr>
              <a:buSzPts val="2400"/>
            </a:pPr>
            <a:r>
              <a:rPr lang="en-US" sz="2400">
                <a:solidFill>
                  <a:srgbClr val="FFFFFF"/>
                </a:solidFill>
                <a:latin typeface="Source Sans Pro"/>
                <a:ea typeface="Source Sans Pro"/>
                <a:cs typeface="Source Sans Pro"/>
                <a:sym typeface="Source Sans Pro"/>
              </a:rPr>
              <a:t>Human DNA is identical, 0.01% creates human diversity</a:t>
            </a:r>
            <a:endParaRPr sz="2400">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4164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5"/>
          <p:cNvSpPr txBox="1">
            <a:spLocks noGrp="1"/>
          </p:cNvSpPr>
          <p:nvPr>
            <p:ph type="ctrTitle" idx="4294967295"/>
          </p:nvPr>
        </p:nvSpPr>
        <p:spPr>
          <a:xfrm>
            <a:off x="1773930" y="2502761"/>
            <a:ext cx="6008400" cy="1852500"/>
          </a:xfrm>
          <a:prstGeom prst="rect">
            <a:avLst/>
          </a:prstGeom>
          <a:noFill/>
          <a:ln>
            <a:noFill/>
          </a:ln>
        </p:spPr>
        <p:txBody>
          <a:bodyPr spcFirstLastPara="1" wrap="square" lIns="91425" tIns="91425" rIns="91425" bIns="91425" anchor="b" anchorCtr="0">
            <a:noAutofit/>
          </a:bodyPr>
          <a:lstStyle/>
          <a:p>
            <a:pPr>
              <a:buClr>
                <a:srgbClr val="0DB7C4"/>
              </a:buClr>
              <a:buSzPts val="9600"/>
            </a:pPr>
            <a:r>
              <a:rPr lang="en-US" sz="9600" b="1">
                <a:solidFill>
                  <a:srgbClr val="0DB7C4"/>
                </a:solidFill>
                <a:latin typeface="Dosis"/>
                <a:ea typeface="Dosis"/>
                <a:cs typeface="Dosis"/>
                <a:sym typeface="Dosis"/>
              </a:rPr>
              <a:t>Impressed?</a:t>
            </a:r>
            <a:endParaRPr sz="9600">
              <a:solidFill>
                <a:srgbClr val="0DB7C4"/>
              </a:solidFill>
              <a:latin typeface="Dosis"/>
              <a:ea typeface="Dosis"/>
              <a:cs typeface="Dosis"/>
              <a:sym typeface="Dosis"/>
            </a:endParaRPr>
          </a:p>
        </p:txBody>
      </p:sp>
      <p:sp>
        <p:nvSpPr>
          <p:cNvPr id="325" name="Google Shape;325;p25"/>
          <p:cNvSpPr txBox="1"/>
          <p:nvPr/>
        </p:nvSpPr>
        <p:spPr>
          <a:xfrm>
            <a:off x="2740655" y="2418017"/>
            <a:ext cx="3662700" cy="523200"/>
          </a:xfrm>
          <a:prstGeom prst="rect">
            <a:avLst/>
          </a:prstGeom>
          <a:solidFill>
            <a:srgbClr val="0DB7C4"/>
          </a:solidFill>
          <a:ln>
            <a:noFill/>
          </a:ln>
        </p:spPr>
        <p:txBody>
          <a:bodyPr spcFirstLastPara="1" wrap="square" lIns="91425" tIns="45700" rIns="91425" bIns="45700" anchor="t" anchorCtr="0">
            <a:spAutoFit/>
          </a:bodyPr>
          <a:lstStyle/>
          <a:p>
            <a:pPr>
              <a:buClr>
                <a:schemeClr val="lt1"/>
              </a:buClr>
              <a:buSzPts val="2800"/>
            </a:pPr>
            <a:r>
              <a:rPr lang="en-US" sz="2800" b="1">
                <a:solidFill>
                  <a:schemeClr val="lt1"/>
                </a:solidFill>
              </a:rPr>
              <a:t>TO BE CONTINUED</a:t>
            </a:r>
            <a:endParaRPr sz="2800" b="1">
              <a:solidFill>
                <a:schemeClr val="lt1"/>
              </a:solidFill>
            </a:endParaRPr>
          </a:p>
        </p:txBody>
      </p:sp>
    </p:spTree>
    <p:extLst>
      <p:ext uri="{BB962C8B-B14F-4D97-AF65-F5344CB8AC3E}">
        <p14:creationId xmlns:p14="http://schemas.microsoft.com/office/powerpoint/2010/main" val="2992807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6"/>
          <p:cNvSpPr txBox="1">
            <a:spLocks noGrp="1"/>
          </p:cNvSpPr>
          <p:nvPr>
            <p:ph type="ctrTitle" idx="4294967295"/>
          </p:nvPr>
        </p:nvSpPr>
        <p:spPr>
          <a:xfrm>
            <a:off x="739322" y="1043651"/>
            <a:ext cx="7889671" cy="940147"/>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Youtube Links</a:t>
            </a:r>
            <a:endParaRPr sz="5400">
              <a:solidFill>
                <a:srgbClr val="0DB7C4"/>
              </a:solidFill>
              <a:latin typeface="Dosis"/>
              <a:ea typeface="Dosis"/>
              <a:cs typeface="Dosis"/>
              <a:sym typeface="Dosis"/>
            </a:endParaRPr>
          </a:p>
        </p:txBody>
      </p:sp>
      <p:sp>
        <p:nvSpPr>
          <p:cNvPr id="331" name="Google Shape;331;p26"/>
          <p:cNvSpPr txBox="1">
            <a:spLocks noGrp="1"/>
          </p:cNvSpPr>
          <p:nvPr>
            <p:ph type="subTitle" idx="4294967295"/>
          </p:nvPr>
        </p:nvSpPr>
        <p:spPr>
          <a:xfrm>
            <a:off x="956439" y="2332060"/>
            <a:ext cx="7798800" cy="3223200"/>
          </a:xfrm>
          <a:prstGeom prst="rect">
            <a:avLst/>
          </a:prstGeom>
          <a:noFill/>
          <a:ln>
            <a:noFill/>
          </a:ln>
        </p:spPr>
        <p:txBody>
          <a:bodyPr spcFirstLastPara="1" wrap="square" lIns="91425" tIns="91425" rIns="91425" bIns="91425" anchor="t" anchorCtr="0">
            <a:noAutofit/>
          </a:bodyPr>
          <a:lstStyle/>
          <a:p>
            <a:pPr marL="36195" marR="5080" indent="-114300">
              <a:lnSpc>
                <a:spcPct val="150000"/>
              </a:lnSpc>
              <a:buClr>
                <a:schemeClr val="lt2"/>
              </a:buClr>
              <a:buFont typeface="Source Sans Pro"/>
              <a:buChar char="▹"/>
            </a:pPr>
            <a:r>
              <a:rPr lang="en-US">
                <a:solidFill>
                  <a:schemeClr val="lt2"/>
                </a:solidFill>
                <a:latin typeface="Dosis"/>
                <a:ea typeface="Dosis"/>
                <a:cs typeface="Dosis"/>
                <a:sym typeface="Dosis"/>
              </a:rPr>
              <a:t>Sanger Sequencing - </a:t>
            </a:r>
            <a:r>
              <a:rPr lang="en-US" u="sng">
                <a:solidFill>
                  <a:schemeClr val="lt2"/>
                </a:solidFill>
                <a:latin typeface="Dosis"/>
                <a:ea typeface="Dosis"/>
                <a:cs typeface="Dosis"/>
                <a:sym typeface="Dosi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https://www.youtube.com/watch?v=ONGdehkB8jU</a:t>
            </a:r>
            <a:r>
              <a:rPr lang="en-US">
                <a:solidFill>
                  <a:schemeClr val="lt2"/>
                </a:solidFill>
                <a:latin typeface="Dosis"/>
                <a:ea typeface="Dosis"/>
                <a:cs typeface="Dosis"/>
                <a:sym typeface="Dosis"/>
              </a:rPr>
              <a:t> </a:t>
            </a:r>
            <a:endParaRPr>
              <a:solidFill>
                <a:schemeClr val="lt2"/>
              </a:solidFill>
              <a:latin typeface="Dosis"/>
              <a:ea typeface="Dosis"/>
              <a:cs typeface="Dosis"/>
              <a:sym typeface="Dosis"/>
            </a:endParaRPr>
          </a:p>
        </p:txBody>
      </p:sp>
      <p:grpSp>
        <p:nvGrpSpPr>
          <p:cNvPr id="332" name="Google Shape;332;p26"/>
          <p:cNvGrpSpPr/>
          <p:nvPr/>
        </p:nvGrpSpPr>
        <p:grpSpPr>
          <a:xfrm>
            <a:off x="6134870" y="2104329"/>
            <a:ext cx="320377" cy="320377"/>
            <a:chOff x="1278900" y="2333250"/>
            <a:chExt cx="381175" cy="381175"/>
          </a:xfrm>
        </p:grpSpPr>
        <p:sp>
          <p:nvSpPr>
            <p:cNvPr id="333" name="Google Shape;333;p26"/>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34" name="Google Shape;334;p26"/>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35" name="Google Shape;335;p26"/>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336" name="Google Shape;336;p26"/>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Tree>
    <p:extLst>
      <p:ext uri="{BB962C8B-B14F-4D97-AF65-F5344CB8AC3E}">
        <p14:creationId xmlns:p14="http://schemas.microsoft.com/office/powerpoint/2010/main" val="746340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4"/>
        <p:cNvGrpSpPr/>
        <p:nvPr/>
      </p:nvGrpSpPr>
      <p:grpSpPr>
        <a:xfrm>
          <a:off x="0" y="0"/>
          <a:ext cx="0" cy="0"/>
          <a:chOff x="0" y="0"/>
          <a:chExt cx="0" cy="0"/>
        </a:xfrm>
      </p:grpSpPr>
      <p:sp>
        <p:nvSpPr>
          <p:cNvPr id="115" name="Google Shape;115;p8"/>
          <p:cNvSpPr txBox="1">
            <a:spLocks noGrp="1"/>
          </p:cNvSpPr>
          <p:nvPr>
            <p:ph type="title"/>
          </p:nvPr>
        </p:nvSpPr>
        <p:spPr>
          <a:xfrm>
            <a:off x="178625" y="290575"/>
            <a:ext cx="8559300" cy="523200"/>
          </a:xfrm>
          <a:prstGeom prst="rect">
            <a:avLst/>
          </a:prstGeom>
          <a:solidFill>
            <a:schemeClr val="lt1"/>
          </a:solid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7A9798"/>
              </a:buClr>
              <a:buSzPct val="110000"/>
              <a:buFont typeface="Georgia"/>
              <a:buNone/>
            </a:pPr>
            <a:r>
              <a:rPr lang="en-US"/>
              <a:t> Computers in Biology :</a:t>
            </a:r>
            <a:endParaRPr/>
          </a:p>
        </p:txBody>
      </p:sp>
      <p:sp>
        <p:nvSpPr>
          <p:cNvPr id="116" name="Google Shape;116;p8"/>
          <p:cNvSpPr txBox="1">
            <a:spLocks noGrp="1"/>
          </p:cNvSpPr>
          <p:nvPr>
            <p:ph type="body" idx="1"/>
          </p:nvPr>
        </p:nvSpPr>
        <p:spPr>
          <a:xfrm>
            <a:off x="776934" y="1670754"/>
            <a:ext cx="7588133" cy="2009423"/>
          </a:xfrm>
          <a:prstGeom prst="rect">
            <a:avLst/>
          </a:prstGeom>
          <a:solidFill>
            <a:schemeClr val="lt1"/>
          </a:solid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Char char="●"/>
            </a:pPr>
            <a:r>
              <a:rPr lang="en-US"/>
              <a:t>Computer has worked wonderfully in Medical science and biology. There are numerous of fields in biology where computer has successfully proved it’s, existence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ctrTitle"/>
          </p:nvPr>
        </p:nvSpPr>
        <p:spPr>
          <a:xfrm>
            <a:off x="560978" y="1466851"/>
            <a:ext cx="5610902" cy="1818455"/>
          </a:xfrm>
          <a:prstGeom prst="rect">
            <a:avLst/>
          </a:prstGeom>
          <a:noFill/>
          <a:ln>
            <a:noFill/>
          </a:ln>
        </p:spPr>
        <p:txBody>
          <a:bodyPr spcFirstLastPara="1" wrap="square" lIns="91425" tIns="91425" rIns="91425" bIns="91425" anchor="b" anchorCtr="0">
            <a:noAutofit/>
          </a:bodyPr>
          <a:lstStyle/>
          <a:p>
            <a:pPr>
              <a:buSzPts val="5400"/>
            </a:pPr>
            <a:r>
              <a:rPr lang="en-US" sz="5400"/>
              <a:t>Sequence </a:t>
            </a:r>
            <a:br>
              <a:rPr lang="en-US" sz="5400"/>
            </a:br>
            <a:r>
              <a:rPr lang="en-US" sz="5400"/>
              <a:t>Alignment</a:t>
            </a:r>
            <a:endParaRPr sz="5400"/>
          </a:p>
        </p:txBody>
      </p:sp>
      <p:sp>
        <p:nvSpPr>
          <p:cNvPr id="41" name="Google Shape;41;p1"/>
          <p:cNvSpPr txBox="1"/>
          <p:nvPr/>
        </p:nvSpPr>
        <p:spPr>
          <a:xfrm>
            <a:off x="645062" y="3674022"/>
            <a:ext cx="4908331" cy="523220"/>
          </a:xfrm>
          <a:prstGeom prst="rect">
            <a:avLst/>
          </a:prstGeom>
          <a:noFill/>
          <a:ln>
            <a:noFill/>
          </a:ln>
        </p:spPr>
        <p:txBody>
          <a:bodyPr spcFirstLastPara="1" wrap="square" lIns="91425" tIns="45700" rIns="91425" bIns="45700" anchor="t" anchorCtr="0">
            <a:spAutoFit/>
          </a:bodyPr>
          <a:lstStyle/>
          <a:p>
            <a:pPr>
              <a:buClr>
                <a:schemeClr val="lt1"/>
              </a:buClr>
              <a:buSzPts val="2800"/>
            </a:pPr>
            <a:r>
              <a:rPr lang="en-US" sz="2800">
                <a:solidFill>
                  <a:schemeClr val="lt1"/>
                </a:solidFill>
                <a:latin typeface="Dosis"/>
                <a:ea typeface="Dosis"/>
                <a:cs typeface="Dosis"/>
                <a:sym typeface="Dosis"/>
              </a:rPr>
              <a:t>Lecture – 5</a:t>
            </a:r>
            <a:endParaRPr/>
          </a:p>
        </p:txBody>
      </p:sp>
      <p:sp>
        <p:nvSpPr>
          <p:cNvPr id="42" name="Google Shape;42;p1"/>
          <p:cNvSpPr txBox="1"/>
          <p:nvPr/>
        </p:nvSpPr>
        <p:spPr>
          <a:xfrm>
            <a:off x="645061" y="4585959"/>
            <a:ext cx="4807158" cy="338554"/>
          </a:xfrm>
          <a:prstGeom prst="rect">
            <a:avLst/>
          </a:prstGeom>
          <a:noFill/>
          <a:ln>
            <a:noFill/>
          </a:ln>
        </p:spPr>
        <p:txBody>
          <a:bodyPr spcFirstLastPara="1" wrap="square" lIns="91425" tIns="45700" rIns="91425" bIns="45700" anchor="t" anchorCtr="0">
            <a:spAutoFit/>
          </a:bodyPr>
          <a:lstStyle/>
          <a:p>
            <a:pPr>
              <a:buClr>
                <a:schemeClr val="lt1"/>
              </a:buClr>
              <a:buSzPts val="1600"/>
            </a:pPr>
            <a:r>
              <a:rPr lang="en-US" sz="1600">
                <a:solidFill>
                  <a:schemeClr val="lt1"/>
                </a:solidFill>
                <a:latin typeface="Dosis"/>
                <a:ea typeface="Dosis"/>
                <a:cs typeface="Dosis"/>
                <a:sym typeface="Dosis"/>
              </a:rPr>
              <a:t>Department of CSE, DIU</a:t>
            </a:r>
            <a:endParaRPr sz="1600">
              <a:solidFill>
                <a:schemeClr val="lt1"/>
              </a:solidFill>
              <a:latin typeface="Dosis"/>
              <a:ea typeface="Dosis"/>
              <a:cs typeface="Dosis"/>
              <a:sym typeface="Dosis"/>
            </a:endParaRPr>
          </a:p>
        </p:txBody>
      </p:sp>
      <p:pic>
        <p:nvPicPr>
          <p:cNvPr id="43" name="Google Shape;43;p1" descr="https://cdn-images-1.medium.com/max/2400/1*MvF9NUzn54va1_TO8RMLoA.png"/>
          <p:cNvPicPr preferRelativeResize="0"/>
          <p:nvPr/>
        </p:nvPicPr>
        <p:blipFill rotWithShape="1">
          <a:blip r:embed="rId3">
            <a:alphaModFix/>
          </a:blip>
          <a:srcRect/>
          <a:stretch/>
        </p:blipFill>
        <p:spPr>
          <a:xfrm>
            <a:off x="4417889" y="857250"/>
            <a:ext cx="4726111" cy="4150760"/>
          </a:xfrm>
          <a:prstGeom prst="rect">
            <a:avLst/>
          </a:prstGeom>
          <a:noFill/>
          <a:ln>
            <a:noFill/>
          </a:ln>
        </p:spPr>
      </p:pic>
    </p:spTree>
    <p:extLst>
      <p:ext uri="{BB962C8B-B14F-4D97-AF65-F5344CB8AC3E}">
        <p14:creationId xmlns:p14="http://schemas.microsoft.com/office/powerpoint/2010/main" val="3886267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844425" y="862848"/>
            <a:ext cx="3552600" cy="1139999"/>
          </a:xfrm>
          <a:prstGeom prst="rect">
            <a:avLst/>
          </a:prstGeom>
          <a:noFill/>
          <a:ln>
            <a:noFill/>
          </a:ln>
        </p:spPr>
        <p:txBody>
          <a:bodyPr spcFirstLastPara="1" wrap="square" lIns="91425" tIns="91425" rIns="91425" bIns="91425" anchor="b" anchorCtr="0">
            <a:noAutofit/>
          </a:bodyPr>
          <a:lstStyle/>
          <a:p>
            <a:pPr>
              <a:buSzPts val="2400"/>
            </a:pPr>
            <a:r>
              <a:rPr lang="en-US"/>
              <a:t>CONTENTS</a:t>
            </a:r>
            <a:endParaRPr/>
          </a:p>
        </p:txBody>
      </p:sp>
      <p:sp>
        <p:nvSpPr>
          <p:cNvPr id="49" name="Google Shape;49;p2"/>
          <p:cNvSpPr txBox="1"/>
          <p:nvPr/>
        </p:nvSpPr>
        <p:spPr>
          <a:xfrm>
            <a:off x="2792012" y="2454910"/>
            <a:ext cx="4011251" cy="3108503"/>
          </a:xfrm>
          <a:prstGeom prst="rect">
            <a:avLst/>
          </a:prstGeom>
          <a:noFill/>
          <a:ln>
            <a:noFill/>
          </a:ln>
        </p:spPr>
        <p:txBody>
          <a:bodyPr spcFirstLastPara="1" wrap="square" lIns="91425" tIns="45700" rIns="91425" bIns="45700" anchor="t" anchorCtr="0">
            <a:spAutoFit/>
          </a:bodyPr>
          <a:lstStyle/>
          <a:p>
            <a:pPr marL="342900" indent="-342900">
              <a:buClr>
                <a:schemeClr val="dk2"/>
              </a:buClr>
              <a:buSzPts val="1400"/>
              <a:buFont typeface="Arial"/>
              <a:buAutoNum type="arabicPeriod"/>
            </a:pPr>
            <a:r>
              <a:rPr lang="en-US">
                <a:solidFill>
                  <a:schemeClr val="dk2"/>
                </a:solidFill>
                <a:latin typeface="Dosis"/>
                <a:ea typeface="Dosis"/>
                <a:cs typeface="Dosis"/>
                <a:sym typeface="Dosis"/>
              </a:rPr>
              <a:t> Sequence Alignment</a:t>
            </a:r>
            <a:endParaRPr/>
          </a:p>
          <a:p>
            <a:pPr>
              <a:buClr>
                <a:schemeClr val="dk2"/>
              </a:buClr>
              <a:buSzPts val="1400"/>
            </a:pPr>
            <a:r>
              <a:rPr lang="en-US">
                <a:solidFill>
                  <a:schemeClr val="dk2"/>
                </a:solidFill>
                <a:latin typeface="Dosis"/>
                <a:ea typeface="Dosis"/>
                <a:cs typeface="Dosis"/>
                <a:sym typeface="Dosis"/>
              </a:rPr>
              <a:t>	- Why align sequences</a:t>
            </a:r>
            <a:endParaRPr/>
          </a:p>
          <a:p>
            <a:pPr>
              <a:buSzPts val="1400"/>
            </a:pPr>
            <a:endParaRPr>
              <a:solidFill>
                <a:schemeClr val="dk2"/>
              </a:solidFill>
              <a:latin typeface="Dosis"/>
              <a:ea typeface="Dosis"/>
              <a:cs typeface="Dosis"/>
              <a:sym typeface="Dosis"/>
            </a:endParaRPr>
          </a:p>
          <a:p>
            <a:pPr>
              <a:buClr>
                <a:schemeClr val="dk2"/>
              </a:buClr>
              <a:buSzPts val="1400"/>
            </a:pPr>
            <a:r>
              <a:rPr lang="en-US">
                <a:solidFill>
                  <a:schemeClr val="dk2"/>
                </a:solidFill>
                <a:latin typeface="Dosis"/>
                <a:ea typeface="Dosis"/>
                <a:cs typeface="Dosis"/>
                <a:sym typeface="Dosis"/>
              </a:rPr>
              <a:t>2.        Sequence Alignment Methods </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Pairwise Alignment</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Multiple Sequence Alignment</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a:buClr>
                <a:schemeClr val="dk2"/>
              </a:buClr>
              <a:buSzPts val="1400"/>
            </a:pPr>
            <a:r>
              <a:rPr lang="en-US">
                <a:solidFill>
                  <a:schemeClr val="dk2"/>
                </a:solidFill>
                <a:latin typeface="Dosis"/>
                <a:ea typeface="Dosis"/>
                <a:cs typeface="Dosis"/>
                <a:sym typeface="Dosis"/>
              </a:rPr>
              <a:t>3.        Pairwise Sequence Alignment Methods</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-Global Alignment (Needleman-Wunsch)</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 Local Alignment (Smith-Waterman)</a:t>
            </a:r>
            <a:br>
              <a:rPr lang="en-US">
                <a:solidFill>
                  <a:schemeClr val="dk2"/>
                </a:solidFill>
                <a:latin typeface="Dosis"/>
                <a:ea typeface="Dosis"/>
                <a:cs typeface="Dosis"/>
                <a:sym typeface="Dosis"/>
              </a:rPr>
            </a:br>
            <a:endParaRPr>
              <a:solidFill>
                <a:schemeClr val="dk2"/>
              </a:solidFill>
              <a:latin typeface="Dosis"/>
              <a:ea typeface="Dosis"/>
              <a:cs typeface="Dosis"/>
              <a:sym typeface="Dosis"/>
            </a:endParaRPr>
          </a:p>
          <a:p>
            <a:pPr>
              <a:buClr>
                <a:schemeClr val="dk2"/>
              </a:buClr>
              <a:buSzPts val="1400"/>
            </a:pPr>
            <a:r>
              <a:rPr lang="en-US">
                <a:solidFill>
                  <a:schemeClr val="dk2"/>
                </a:solidFill>
                <a:latin typeface="Dosis"/>
                <a:ea typeface="Dosis"/>
                <a:cs typeface="Dosis"/>
                <a:sym typeface="Dosis"/>
              </a:rPr>
              <a:t/>
            </a:r>
            <a:br>
              <a:rPr lang="en-US">
                <a:solidFill>
                  <a:schemeClr val="dk2"/>
                </a:solidFill>
                <a:latin typeface="Dosis"/>
                <a:ea typeface="Dosis"/>
                <a:cs typeface="Dosis"/>
                <a:sym typeface="Dosis"/>
              </a:rPr>
            </a:br>
            <a:r>
              <a:rPr lang="en-US">
                <a:solidFill>
                  <a:schemeClr val="dk2"/>
                </a:solidFill>
                <a:latin typeface="Dosis"/>
                <a:ea typeface="Dosis"/>
                <a:cs typeface="Dosis"/>
                <a:sym typeface="Dosis"/>
              </a:rPr>
              <a:t>	</a:t>
            </a:r>
            <a:endParaRPr/>
          </a:p>
        </p:txBody>
      </p:sp>
    </p:spTree>
    <p:extLst>
      <p:ext uri="{BB962C8B-B14F-4D97-AF65-F5344CB8AC3E}">
        <p14:creationId xmlns:p14="http://schemas.microsoft.com/office/powerpoint/2010/main" val="2531063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3"/>
          <p:cNvSpPr txBox="1">
            <a:spLocks noGrp="1"/>
          </p:cNvSpPr>
          <p:nvPr>
            <p:ph type="ctrTitle"/>
          </p:nvPr>
        </p:nvSpPr>
        <p:spPr>
          <a:xfrm>
            <a:off x="685801" y="2764909"/>
            <a:ext cx="5389179" cy="1045199"/>
          </a:xfrm>
          <a:prstGeom prst="rect">
            <a:avLst/>
          </a:prstGeom>
          <a:noFill/>
          <a:ln>
            <a:noFill/>
          </a:ln>
        </p:spPr>
        <p:txBody>
          <a:bodyPr spcFirstLastPara="1" wrap="square" lIns="91425" tIns="91425" rIns="91425" bIns="91425" anchor="b" anchorCtr="0">
            <a:noAutofit/>
          </a:bodyPr>
          <a:lstStyle/>
          <a:p>
            <a:r>
              <a:rPr lang="en-US"/>
              <a:t>1. Sequence Alignment</a:t>
            </a:r>
            <a:endParaRPr/>
          </a:p>
        </p:txBody>
      </p:sp>
      <p:sp>
        <p:nvSpPr>
          <p:cNvPr id="55" name="Google Shape;55;p3"/>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Why and how align sequences</a:t>
            </a:r>
            <a:endParaRPr/>
          </a:p>
        </p:txBody>
      </p:sp>
    </p:spTree>
    <p:extLst>
      <p:ext uri="{BB962C8B-B14F-4D97-AF65-F5344CB8AC3E}">
        <p14:creationId xmlns:p14="http://schemas.microsoft.com/office/powerpoint/2010/main" val="1717746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4"/>
          <p:cNvSpPr txBox="1">
            <a:spLocks noGrp="1"/>
          </p:cNvSpPr>
          <p:nvPr>
            <p:ph type="ctrTitle" idx="4294967295"/>
          </p:nvPr>
        </p:nvSpPr>
        <p:spPr>
          <a:xfrm>
            <a:off x="949310" y="1740119"/>
            <a:ext cx="3696043" cy="1672508"/>
          </a:xfrm>
          <a:prstGeom prst="rect">
            <a:avLst/>
          </a:prstGeom>
          <a:noFill/>
          <a:ln>
            <a:noFill/>
          </a:ln>
        </p:spPr>
        <p:txBody>
          <a:bodyPr spcFirstLastPara="1" wrap="square" lIns="91425" tIns="91425" rIns="91425" bIns="91425" anchor="b" anchorCtr="0">
            <a:noAutofit/>
          </a:bodyPr>
          <a:lstStyle/>
          <a:p>
            <a:pPr>
              <a:buClr>
                <a:srgbClr val="0DB7C4"/>
              </a:buClr>
              <a:buSzPts val="5400"/>
            </a:pPr>
            <a:r>
              <a:rPr lang="en-US" sz="5400">
                <a:solidFill>
                  <a:srgbClr val="0DB7C4"/>
                </a:solidFill>
                <a:latin typeface="Dosis"/>
                <a:ea typeface="Dosis"/>
                <a:cs typeface="Dosis"/>
                <a:sym typeface="Dosis"/>
              </a:rPr>
              <a:t>Sequence Alignment</a:t>
            </a:r>
            <a:endParaRPr sz="5400">
              <a:solidFill>
                <a:srgbClr val="0DB7C4"/>
              </a:solidFill>
              <a:latin typeface="Dosis"/>
              <a:ea typeface="Dosis"/>
              <a:cs typeface="Dosis"/>
              <a:sym typeface="Dosis"/>
            </a:endParaRPr>
          </a:p>
        </p:txBody>
      </p:sp>
      <p:sp>
        <p:nvSpPr>
          <p:cNvPr id="61" name="Google Shape;61;p4"/>
          <p:cNvSpPr txBox="1">
            <a:spLocks noGrp="1"/>
          </p:cNvSpPr>
          <p:nvPr>
            <p:ph type="subTitle" idx="4294967295"/>
          </p:nvPr>
        </p:nvSpPr>
        <p:spPr>
          <a:xfrm>
            <a:off x="844427" y="3412627"/>
            <a:ext cx="4515851" cy="2363464"/>
          </a:xfrm>
          <a:prstGeom prst="rect">
            <a:avLst/>
          </a:prstGeom>
          <a:noFill/>
          <a:ln>
            <a:noFill/>
          </a:ln>
        </p:spPr>
        <p:txBody>
          <a:bodyPr spcFirstLastPara="1" wrap="square" lIns="91425" tIns="91425" rIns="91425" bIns="91425" anchor="t" anchorCtr="0">
            <a:noAutofit/>
          </a:bodyPr>
          <a:lstStyle/>
          <a:p>
            <a:pPr marL="12065" marR="5080" indent="0" algn="just">
              <a:lnSpc>
                <a:spcPct val="150000"/>
              </a:lnSpc>
              <a:buClr>
                <a:srgbClr val="0DB7C4"/>
              </a:buClr>
              <a:buNone/>
            </a:pPr>
            <a:r>
              <a:rPr lang="en-US">
                <a:solidFill>
                  <a:srgbClr val="415665"/>
                </a:solidFill>
                <a:latin typeface="Dosis"/>
                <a:ea typeface="Dosis"/>
                <a:cs typeface="Dosis"/>
                <a:sym typeface="Dosis"/>
              </a:rPr>
              <a:t>A way of arranging the sequences of DNA, RNA, or protein to identify regions of similarity that may be a consequence of functional, structural, or evolutionary relationships between the sequences</a:t>
            </a:r>
            <a:endParaRPr sz="1400">
              <a:solidFill>
                <a:srgbClr val="000000"/>
              </a:solidFill>
              <a:latin typeface="Arial"/>
              <a:ea typeface="Arial"/>
              <a:cs typeface="Arial"/>
              <a:sym typeface="Arial"/>
            </a:endParaRPr>
          </a:p>
        </p:txBody>
      </p:sp>
      <p:grpSp>
        <p:nvGrpSpPr>
          <p:cNvPr id="62" name="Google Shape;62;p4"/>
          <p:cNvGrpSpPr/>
          <p:nvPr/>
        </p:nvGrpSpPr>
        <p:grpSpPr>
          <a:xfrm>
            <a:off x="7841620" y="4039004"/>
            <a:ext cx="320398" cy="320377"/>
            <a:chOff x="1951075" y="2333250"/>
            <a:chExt cx="381200" cy="381175"/>
          </a:xfrm>
        </p:grpSpPr>
        <p:sp>
          <p:nvSpPr>
            <p:cNvPr id="63" name="Google Shape;63;p4"/>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4" name="Google Shape;64;p4"/>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5" name="Google Shape;65;p4"/>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sp>
          <p:nvSpPr>
            <p:cNvPr id="66" name="Google Shape;66;p4"/>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solidFill>
                  <a:srgbClr val="FFFFFF"/>
                </a:solidFill>
              </a:endParaRPr>
            </a:p>
          </p:txBody>
        </p:sp>
      </p:grpSp>
      <p:grpSp>
        <p:nvGrpSpPr>
          <p:cNvPr id="67" name="Google Shape;67;p4"/>
          <p:cNvGrpSpPr/>
          <p:nvPr/>
        </p:nvGrpSpPr>
        <p:grpSpPr>
          <a:xfrm>
            <a:off x="6134870" y="2104329"/>
            <a:ext cx="320377" cy="320377"/>
            <a:chOff x="1278900" y="2333250"/>
            <a:chExt cx="381175" cy="381175"/>
          </a:xfrm>
        </p:grpSpPr>
        <p:sp>
          <p:nvSpPr>
            <p:cNvPr id="68" name="Google Shape;68;p4"/>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69" name="Google Shape;69;p4"/>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70" name="Google Shape;70;p4"/>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71" name="Google Shape;71;p4"/>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72" name="Google Shape;72;p4"/>
          <p:cNvSpPr txBox="1"/>
          <p:nvPr/>
        </p:nvSpPr>
        <p:spPr>
          <a:xfrm>
            <a:off x="5360277" y="3819489"/>
            <a:ext cx="3505010" cy="1079783"/>
          </a:xfrm>
          <a:prstGeom prst="rect">
            <a:avLst/>
          </a:prstGeom>
          <a:noFill/>
          <a:ln>
            <a:noFill/>
          </a:ln>
        </p:spPr>
        <p:txBody>
          <a:bodyPr spcFirstLastPara="1" wrap="square" lIns="0" tIns="0" rIns="0" bIns="0" anchor="t" anchorCtr="0">
            <a:spAutoFit/>
          </a:bodyPr>
          <a:lstStyle/>
          <a:p>
            <a:pPr marL="393700">
              <a:buClr>
                <a:srgbClr val="33339A"/>
              </a:buClr>
              <a:buSzPts val="2800"/>
            </a:pPr>
            <a:r>
              <a:rPr lang="en-US" sz="2800" b="1">
                <a:solidFill>
                  <a:srgbClr val="33339A"/>
                </a:solidFill>
                <a:latin typeface="Courier New"/>
                <a:ea typeface="Courier New"/>
                <a:cs typeface="Courier New"/>
                <a:sym typeface="Courier New"/>
              </a:rPr>
              <a:t>C</a:t>
            </a:r>
            <a:r>
              <a:rPr lang="en-US" sz="2800" b="1">
                <a:solidFill>
                  <a:srgbClr val="9A33FF"/>
                </a:solidFill>
                <a:latin typeface="Courier New"/>
                <a:ea typeface="Courier New"/>
                <a:cs typeface="Courier New"/>
                <a:sym typeface="Courier New"/>
              </a:rPr>
              <a:t>TG</a:t>
            </a:r>
            <a:r>
              <a:rPr lang="en-US" sz="2800" b="1">
                <a:solidFill>
                  <a:srgbClr val="FF0000"/>
                </a:solidFill>
                <a:latin typeface="Courier New"/>
                <a:ea typeface="Courier New"/>
                <a:cs typeface="Courier New"/>
                <a:sym typeface="Courier New"/>
              </a:rPr>
              <a:t>T</a:t>
            </a:r>
            <a:r>
              <a:rPr lang="en-US" sz="2800" b="1">
                <a:solidFill>
                  <a:srgbClr val="33339A"/>
                </a:solidFill>
                <a:latin typeface="Courier New"/>
                <a:ea typeface="Courier New"/>
                <a:cs typeface="Courier New"/>
                <a:sym typeface="Courier New"/>
              </a:rPr>
              <a:t>C</a:t>
            </a:r>
            <a:r>
              <a:rPr lang="en-US" sz="2800" b="1">
                <a:solidFill>
                  <a:srgbClr val="FF0000"/>
                </a:solidFill>
                <a:latin typeface="Courier New"/>
                <a:ea typeface="Courier New"/>
                <a:cs typeface="Courier New"/>
                <a:sym typeface="Courier New"/>
              </a:rPr>
              <a:t>G</a:t>
            </a:r>
            <a:r>
              <a:rPr lang="en-US" sz="2800" b="1">
                <a:solidFill>
                  <a:srgbClr val="33339A"/>
                </a:solidFill>
                <a:latin typeface="Courier New"/>
                <a:ea typeface="Courier New"/>
                <a:cs typeface="Courier New"/>
                <a:sym typeface="Courier New"/>
              </a:rPr>
              <a:t>-C</a:t>
            </a:r>
            <a:r>
              <a:rPr lang="en-US" sz="2800" b="1">
                <a:solidFill>
                  <a:srgbClr val="9A33FF"/>
                </a:solidFill>
                <a:latin typeface="Courier New"/>
                <a:ea typeface="Courier New"/>
                <a:cs typeface="Courier New"/>
                <a:sym typeface="Courier New"/>
              </a:rPr>
              <a:t>TG</a:t>
            </a:r>
            <a:r>
              <a:rPr lang="en-US" sz="2800" b="1">
                <a:solidFill>
                  <a:srgbClr val="33339A"/>
                </a:solidFill>
                <a:latin typeface="Courier New"/>
                <a:ea typeface="Courier New"/>
                <a:cs typeface="Courier New"/>
                <a:sym typeface="Courier New"/>
              </a:rPr>
              <a:t>CACG</a:t>
            </a:r>
            <a:endParaRPr sz="2800">
              <a:latin typeface="Courier New"/>
              <a:ea typeface="Courier New"/>
              <a:cs typeface="Courier New"/>
              <a:sym typeface="Courier New"/>
            </a:endParaRPr>
          </a:p>
          <a:p>
            <a:pPr marL="393700">
              <a:spcBef>
                <a:spcPts val="1689"/>
              </a:spcBef>
              <a:buClr>
                <a:srgbClr val="33339A"/>
              </a:buClr>
              <a:buSzPts val="2800"/>
            </a:pPr>
            <a:r>
              <a:rPr lang="en-US" sz="2800" b="1">
                <a:solidFill>
                  <a:srgbClr val="33339A"/>
                </a:solidFill>
                <a:latin typeface="Courier New"/>
                <a:ea typeface="Courier New"/>
                <a:cs typeface="Courier New"/>
                <a:sym typeface="Courier New"/>
              </a:rPr>
              <a:t>-</a:t>
            </a:r>
            <a:r>
              <a:rPr lang="en-US" sz="2800" b="1">
                <a:solidFill>
                  <a:srgbClr val="9A33FF"/>
                </a:solidFill>
                <a:latin typeface="Courier New"/>
                <a:ea typeface="Courier New"/>
                <a:cs typeface="Courier New"/>
                <a:sym typeface="Courier New"/>
              </a:rPr>
              <a:t>TG</a:t>
            </a:r>
            <a:r>
              <a:rPr lang="en-US" sz="2800" b="1">
                <a:solidFill>
                  <a:srgbClr val="FF0000"/>
                </a:solidFill>
                <a:latin typeface="Courier New"/>
                <a:ea typeface="Courier New"/>
                <a:cs typeface="Courier New"/>
                <a:sym typeface="Courier New"/>
              </a:rPr>
              <a:t>C</a:t>
            </a:r>
            <a:r>
              <a:rPr lang="en-US" sz="2800" b="1">
                <a:solidFill>
                  <a:srgbClr val="33339A"/>
                </a:solidFill>
                <a:latin typeface="Courier New"/>
                <a:ea typeface="Courier New"/>
                <a:cs typeface="Courier New"/>
                <a:sym typeface="Courier New"/>
              </a:rPr>
              <a:t>-</a:t>
            </a:r>
            <a:r>
              <a:rPr lang="en-US" sz="2800" b="1">
                <a:solidFill>
                  <a:srgbClr val="FF0000"/>
                </a:solidFill>
                <a:latin typeface="Courier New"/>
                <a:ea typeface="Courier New"/>
                <a:cs typeface="Courier New"/>
                <a:sym typeface="Courier New"/>
              </a:rPr>
              <a:t>C</a:t>
            </a:r>
            <a:r>
              <a:rPr lang="en-US" sz="2800" b="1">
                <a:solidFill>
                  <a:srgbClr val="33339A"/>
                </a:solidFill>
                <a:latin typeface="Courier New"/>
                <a:ea typeface="Courier New"/>
                <a:cs typeface="Courier New"/>
                <a:sym typeface="Courier New"/>
              </a:rPr>
              <a:t>G-</a:t>
            </a:r>
            <a:r>
              <a:rPr lang="en-US" sz="2800" b="1">
                <a:solidFill>
                  <a:srgbClr val="9A33FF"/>
                </a:solidFill>
                <a:latin typeface="Courier New"/>
                <a:ea typeface="Courier New"/>
                <a:cs typeface="Courier New"/>
                <a:sym typeface="Courier New"/>
              </a:rPr>
              <a:t>TG</a:t>
            </a:r>
            <a:r>
              <a:rPr lang="en-US" sz="2800" b="1">
                <a:solidFill>
                  <a:srgbClr val="33339A"/>
                </a:solidFill>
                <a:latin typeface="Courier New"/>
                <a:ea typeface="Courier New"/>
                <a:cs typeface="Courier New"/>
                <a:sym typeface="Courier New"/>
              </a:rPr>
              <a:t>----</a:t>
            </a:r>
            <a:endParaRPr sz="2800">
              <a:latin typeface="Courier New"/>
              <a:ea typeface="Courier New"/>
              <a:cs typeface="Courier New"/>
              <a:sym typeface="Courier New"/>
            </a:endParaRPr>
          </a:p>
        </p:txBody>
      </p:sp>
    </p:spTree>
    <p:extLst>
      <p:ext uri="{BB962C8B-B14F-4D97-AF65-F5344CB8AC3E}">
        <p14:creationId xmlns:p14="http://schemas.microsoft.com/office/powerpoint/2010/main" val="177340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844425" y="862848"/>
            <a:ext cx="3552600" cy="1139999"/>
          </a:xfrm>
          <a:prstGeom prst="rect">
            <a:avLst/>
          </a:prstGeom>
          <a:noFill/>
          <a:ln>
            <a:noFill/>
          </a:ln>
        </p:spPr>
        <p:txBody>
          <a:bodyPr spcFirstLastPara="1" wrap="square" lIns="91425" tIns="91425" rIns="91425" bIns="91425" anchor="b" anchorCtr="0">
            <a:noAutofit/>
          </a:bodyPr>
          <a:lstStyle/>
          <a:p>
            <a:pPr>
              <a:buSzPts val="2400"/>
            </a:pPr>
            <a:r>
              <a:rPr lang="en-US"/>
              <a:t>Why align sequences?</a:t>
            </a:r>
            <a:endParaRPr/>
          </a:p>
        </p:txBody>
      </p:sp>
      <p:sp>
        <p:nvSpPr>
          <p:cNvPr id="78" name="Google Shape;78;p5"/>
          <p:cNvSpPr txBox="1">
            <a:spLocks noGrp="1"/>
          </p:cNvSpPr>
          <p:nvPr>
            <p:ph type="body" idx="1"/>
          </p:nvPr>
        </p:nvSpPr>
        <p:spPr>
          <a:xfrm>
            <a:off x="844425" y="2395326"/>
            <a:ext cx="5169000" cy="3387899"/>
          </a:xfrm>
          <a:prstGeom prst="rect">
            <a:avLst/>
          </a:prstGeom>
          <a:noFill/>
          <a:ln>
            <a:noFill/>
          </a:ln>
        </p:spPr>
        <p:txBody>
          <a:bodyPr spcFirstLastPara="1" wrap="square" lIns="91425" tIns="91425" rIns="91425" bIns="91425" anchor="t" anchorCtr="0">
            <a:noAutofit/>
          </a:bodyPr>
          <a:lstStyle/>
          <a:p>
            <a:pPr marL="234915" indent="-226510">
              <a:lnSpc>
                <a:spcPct val="100000"/>
              </a:lnSpc>
              <a:buSzPts val="1720"/>
              <a:buFont typeface="Arial"/>
              <a:buChar char="•"/>
            </a:pPr>
            <a:r>
              <a:rPr lang="en-US" sz="1720"/>
              <a:t>Useful for discovering</a:t>
            </a:r>
            <a:endParaRPr sz="1720"/>
          </a:p>
          <a:p>
            <a:pPr marL="764422" lvl="1" indent="-150867">
              <a:lnSpc>
                <a:spcPct val="100000"/>
              </a:lnSpc>
              <a:spcBef>
                <a:spcPts val="324"/>
              </a:spcBef>
              <a:buSzPts val="1324"/>
              <a:buFont typeface="Arial"/>
              <a:buChar char="•"/>
            </a:pPr>
            <a:r>
              <a:rPr lang="en-US" sz="1324"/>
              <a:t>Functional</a:t>
            </a:r>
            <a:endParaRPr sz="1324"/>
          </a:p>
          <a:p>
            <a:pPr marL="764422" lvl="1" indent="-150867">
              <a:lnSpc>
                <a:spcPct val="100000"/>
              </a:lnSpc>
              <a:spcBef>
                <a:spcPts val="318"/>
              </a:spcBef>
              <a:buSzPts val="1324"/>
              <a:buFont typeface="Arial"/>
              <a:buChar char="•"/>
            </a:pPr>
            <a:r>
              <a:rPr lang="en-US" sz="1324"/>
              <a:t>Structural and</a:t>
            </a:r>
            <a:endParaRPr sz="1324"/>
          </a:p>
          <a:p>
            <a:pPr marL="764422" lvl="1" indent="-150867">
              <a:lnSpc>
                <a:spcPct val="100000"/>
              </a:lnSpc>
              <a:spcBef>
                <a:spcPts val="311"/>
              </a:spcBef>
              <a:buSzPts val="1324"/>
              <a:buFont typeface="Arial"/>
              <a:buChar char="•"/>
            </a:pPr>
            <a:r>
              <a:rPr lang="en-US" sz="1324"/>
              <a:t>Evolutionary relationship</a:t>
            </a:r>
            <a:endParaRPr sz="1324"/>
          </a:p>
          <a:p>
            <a:pPr marL="499669" indent="-188689">
              <a:lnSpc>
                <a:spcPct val="100000"/>
              </a:lnSpc>
              <a:spcBef>
                <a:spcPts val="361"/>
              </a:spcBef>
              <a:buSzPts val="1588"/>
              <a:buFont typeface="Arial"/>
              <a:buChar char="–"/>
            </a:pPr>
            <a:r>
              <a:rPr lang="en-US" sz="1588"/>
              <a:t>For example</a:t>
            </a:r>
            <a:endParaRPr/>
          </a:p>
          <a:p>
            <a:pPr marL="764842" marR="75223" lvl="1" indent="-151285">
              <a:lnSpc>
                <a:spcPct val="100000"/>
              </a:lnSpc>
              <a:spcBef>
                <a:spcPts val="328"/>
              </a:spcBef>
              <a:buSzPts val="1324"/>
              <a:buFont typeface="Arial"/>
              <a:buChar char="•"/>
            </a:pPr>
            <a:r>
              <a:rPr lang="en-US" sz="1324"/>
              <a:t>To find whether two (or more) genes or proteins are evolutionarily related to each other</a:t>
            </a:r>
            <a:endParaRPr sz="1324"/>
          </a:p>
          <a:p>
            <a:pPr marL="764842" marR="3362" lvl="1" indent="-151285">
              <a:lnSpc>
                <a:spcPct val="100000"/>
              </a:lnSpc>
              <a:spcBef>
                <a:spcPts val="311"/>
              </a:spcBef>
              <a:buSzPts val="1324"/>
              <a:buFont typeface="Arial"/>
              <a:buChar char="•"/>
            </a:pPr>
            <a:r>
              <a:rPr lang="en-US" sz="1324"/>
              <a:t>Two proteins with similar sequences will probably be structurally or functionally similar</a:t>
            </a:r>
            <a:endParaRPr sz="1324"/>
          </a:p>
          <a:p>
            <a:pPr marL="0" indent="0">
              <a:lnSpc>
                <a:spcPct val="100000"/>
              </a:lnSpc>
              <a:buSzPts val="2400"/>
              <a:buNone/>
            </a:pPr>
            <a:endParaRPr/>
          </a:p>
        </p:txBody>
      </p:sp>
    </p:spTree>
    <p:extLst>
      <p:ext uri="{BB962C8B-B14F-4D97-AF65-F5344CB8AC3E}">
        <p14:creationId xmlns:p14="http://schemas.microsoft.com/office/powerpoint/2010/main" val="1844935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ctrTitle"/>
          </p:nvPr>
        </p:nvSpPr>
        <p:spPr>
          <a:xfrm>
            <a:off x="685801" y="2764909"/>
            <a:ext cx="7869621" cy="1045199"/>
          </a:xfrm>
          <a:prstGeom prst="rect">
            <a:avLst/>
          </a:prstGeom>
          <a:noFill/>
          <a:ln>
            <a:noFill/>
          </a:ln>
        </p:spPr>
        <p:txBody>
          <a:bodyPr spcFirstLastPara="1" wrap="square" lIns="91425" tIns="91425" rIns="91425" bIns="91425" anchor="b" anchorCtr="0">
            <a:noAutofit/>
          </a:bodyPr>
          <a:lstStyle/>
          <a:p>
            <a:r>
              <a:rPr lang="en-US"/>
              <a:t>2. Sequence Alignment Methods</a:t>
            </a:r>
            <a:endParaRPr/>
          </a:p>
        </p:txBody>
      </p:sp>
      <p:sp>
        <p:nvSpPr>
          <p:cNvPr id="84" name="Google Shape;84;p6"/>
          <p:cNvSpPr txBox="1">
            <a:spLocks noGrp="1"/>
          </p:cNvSpPr>
          <p:nvPr>
            <p:ph type="subTitle" idx="1"/>
          </p:nvPr>
        </p:nvSpPr>
        <p:spPr>
          <a:xfrm>
            <a:off x="685800" y="3939500"/>
            <a:ext cx="6377152" cy="687600"/>
          </a:xfrm>
          <a:prstGeom prst="rect">
            <a:avLst/>
          </a:prstGeom>
          <a:noFill/>
          <a:ln>
            <a:noFill/>
          </a:ln>
        </p:spPr>
        <p:txBody>
          <a:bodyPr spcFirstLastPara="1" wrap="square" lIns="91425" tIns="91425" rIns="91425" bIns="91425" anchor="ctr" anchorCtr="0">
            <a:noAutofit/>
          </a:bodyPr>
          <a:lstStyle/>
          <a:p>
            <a:pPr marL="0" indent="0"/>
            <a:r>
              <a:rPr lang="en-US"/>
              <a:t>Pairwise and Multiple</a:t>
            </a:r>
            <a:endParaRPr/>
          </a:p>
        </p:txBody>
      </p:sp>
    </p:spTree>
    <p:extLst>
      <p:ext uri="{BB962C8B-B14F-4D97-AF65-F5344CB8AC3E}">
        <p14:creationId xmlns:p14="http://schemas.microsoft.com/office/powerpoint/2010/main" val="2381589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805533" y="1369548"/>
            <a:ext cx="3619322" cy="533430"/>
          </a:xfrm>
          <a:prstGeom prst="rect">
            <a:avLst/>
          </a:prstGeom>
          <a:noFill/>
          <a:ln>
            <a:noFill/>
          </a:ln>
        </p:spPr>
        <p:txBody>
          <a:bodyPr spcFirstLastPara="1" wrap="square" lIns="91425" tIns="91425" rIns="91425" bIns="91425" anchor="b" anchorCtr="0">
            <a:noAutofit/>
          </a:bodyPr>
          <a:lstStyle/>
          <a:p>
            <a:pPr>
              <a:buSzPts val="2400"/>
            </a:pPr>
            <a:r>
              <a:rPr lang="en-US"/>
              <a:t>Pairwise Sequence Alignment</a:t>
            </a:r>
            <a:endParaRPr/>
          </a:p>
        </p:txBody>
      </p:sp>
      <p:sp>
        <p:nvSpPr>
          <p:cNvPr id="90" name="Google Shape;90;p7"/>
          <p:cNvSpPr txBox="1">
            <a:spLocks noGrp="1"/>
          </p:cNvSpPr>
          <p:nvPr>
            <p:ph type="body" idx="1"/>
          </p:nvPr>
        </p:nvSpPr>
        <p:spPr>
          <a:xfrm>
            <a:off x="935163" y="2475811"/>
            <a:ext cx="3994189" cy="2175674"/>
          </a:xfrm>
          <a:prstGeom prst="rect">
            <a:avLst/>
          </a:prstGeom>
          <a:noFill/>
          <a:ln>
            <a:noFill/>
          </a:ln>
        </p:spPr>
        <p:txBody>
          <a:bodyPr spcFirstLastPara="1" wrap="square" lIns="91425" tIns="91425" rIns="91425" bIns="91425" anchor="t" anchorCtr="0">
            <a:noAutofit/>
          </a:bodyPr>
          <a:lstStyle/>
          <a:p>
            <a:pPr marL="0" indent="-88900">
              <a:lnSpc>
                <a:spcPct val="100000"/>
              </a:lnSpc>
              <a:buSzPts val="1400"/>
              <a:buChar char="▹"/>
            </a:pPr>
            <a:r>
              <a:rPr lang="en-US" sz="1400">
                <a:latin typeface="Dosis"/>
                <a:ea typeface="Dosis"/>
                <a:cs typeface="Dosis"/>
                <a:sym typeface="Dosis"/>
              </a:rPr>
              <a:t>A pair of sequences as input</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Align them in such a way that, for that particular alignment the assumed region of similarity produces higher score than all the other alignments</a:t>
            </a:r>
            <a:br>
              <a:rPr lang="en-US" sz="1400">
                <a:latin typeface="Dosis"/>
                <a:ea typeface="Dosis"/>
                <a:cs typeface="Dosis"/>
                <a:sym typeface="Dosis"/>
              </a:rPr>
            </a:br>
            <a:endParaRPr sz="1400">
              <a:latin typeface="Dosis"/>
              <a:ea typeface="Dosis"/>
              <a:cs typeface="Dosis"/>
              <a:sym typeface="Dosis"/>
            </a:endParaRPr>
          </a:p>
          <a:p>
            <a:pPr marL="0" indent="-88900">
              <a:lnSpc>
                <a:spcPct val="100000"/>
              </a:lnSpc>
              <a:buSzPts val="1400"/>
              <a:buChar char="▹"/>
            </a:pPr>
            <a:r>
              <a:rPr lang="en-US" sz="1400">
                <a:latin typeface="Dosis"/>
                <a:ea typeface="Dosis"/>
                <a:cs typeface="Dosis"/>
                <a:sym typeface="Dosis"/>
              </a:rPr>
              <a:t>Methods </a:t>
            </a:r>
            <a:endParaRPr/>
          </a:p>
          <a:p>
            <a:pPr marL="0" indent="0">
              <a:lnSpc>
                <a:spcPct val="100000"/>
              </a:lnSpc>
              <a:buSzPts val="1400"/>
              <a:buNone/>
            </a:pPr>
            <a:r>
              <a:rPr lang="en-US" sz="1400">
                <a:latin typeface="Dosis"/>
                <a:ea typeface="Dosis"/>
                <a:cs typeface="Dosis"/>
                <a:sym typeface="Dosis"/>
              </a:rPr>
              <a:t>	- Global Alignment (Needleman-Wunsch)</a:t>
            </a:r>
            <a:br>
              <a:rPr lang="en-US" sz="1400">
                <a:latin typeface="Dosis"/>
                <a:ea typeface="Dosis"/>
                <a:cs typeface="Dosis"/>
                <a:sym typeface="Dosis"/>
              </a:rPr>
            </a:br>
            <a:r>
              <a:rPr lang="en-US" sz="1400">
                <a:latin typeface="Dosis"/>
                <a:ea typeface="Dosis"/>
                <a:cs typeface="Dosis"/>
                <a:sym typeface="Dosis"/>
              </a:rPr>
              <a:t>	- Local Alignment (Smith-Waterman)</a:t>
            </a:r>
            <a:endParaRPr/>
          </a:p>
          <a:p>
            <a:pPr marL="0" indent="0">
              <a:lnSpc>
                <a:spcPct val="100000"/>
              </a:lnSpc>
              <a:buSzPts val="1400"/>
              <a:buNone/>
            </a:pPr>
            <a:endParaRPr sz="1400">
              <a:latin typeface="Dosis"/>
              <a:ea typeface="Dosis"/>
              <a:cs typeface="Dosis"/>
              <a:sym typeface="Dosis"/>
            </a:endParaRPr>
          </a:p>
          <a:p>
            <a:pPr marL="0" indent="0">
              <a:lnSpc>
                <a:spcPct val="100000"/>
              </a:lnSpc>
              <a:buSzPts val="1400"/>
              <a:buNone/>
            </a:pPr>
            <a:endParaRPr sz="1400">
              <a:latin typeface="Dosis"/>
              <a:ea typeface="Dosis"/>
              <a:cs typeface="Dosis"/>
              <a:sym typeface="Dosis"/>
            </a:endParaRPr>
          </a:p>
        </p:txBody>
      </p:sp>
      <p:sp>
        <p:nvSpPr>
          <p:cNvPr id="91" name="Google Shape;91;p7"/>
          <p:cNvSpPr txBox="1"/>
          <p:nvPr/>
        </p:nvSpPr>
        <p:spPr>
          <a:xfrm>
            <a:off x="5290007" y="3121723"/>
            <a:ext cx="3217545" cy="861774"/>
          </a:xfrm>
          <a:prstGeom prst="rect">
            <a:avLst/>
          </a:prstGeom>
          <a:noFill/>
          <a:ln>
            <a:noFill/>
          </a:ln>
        </p:spPr>
        <p:txBody>
          <a:bodyPr spcFirstLastPara="1" wrap="square" lIns="0" tIns="0" rIns="0" bIns="0" anchor="t" anchorCtr="0">
            <a:spAutoFit/>
          </a:bodyPr>
          <a:lstStyle/>
          <a:p>
            <a:pPr marL="12700">
              <a:buClr>
                <a:srgbClr val="9ACC00"/>
              </a:buClr>
              <a:buSzPts val="2800"/>
            </a:pPr>
            <a:r>
              <a:rPr lang="en-US" sz="2800" b="1">
                <a:solidFill>
                  <a:srgbClr val="9ACC00"/>
                </a:solidFill>
                <a:latin typeface="Courier New"/>
                <a:ea typeface="Courier New"/>
                <a:cs typeface="Courier New"/>
                <a:sym typeface="Courier New"/>
              </a:rPr>
              <a:t>CTGTCGC</a:t>
            </a:r>
            <a:r>
              <a:rPr lang="en-US" sz="2800" b="1">
                <a:solidFill>
                  <a:srgbClr val="9A33FF"/>
                </a:solidFill>
                <a:latin typeface="Courier New"/>
                <a:ea typeface="Courier New"/>
                <a:cs typeface="Courier New"/>
                <a:sym typeface="Courier New"/>
              </a:rPr>
              <a:t>TGC</a:t>
            </a:r>
            <a:r>
              <a:rPr lang="en-US" sz="2800" b="1">
                <a:solidFill>
                  <a:srgbClr val="33339A"/>
                </a:solidFill>
                <a:latin typeface="Courier New"/>
                <a:ea typeface="Courier New"/>
                <a:cs typeface="Courier New"/>
                <a:sym typeface="Courier New"/>
              </a:rPr>
              <a:t>A</a:t>
            </a:r>
            <a:r>
              <a:rPr lang="en-US" sz="2800" b="1">
                <a:solidFill>
                  <a:srgbClr val="9A33FF"/>
                </a:solidFill>
                <a:latin typeface="Courier New"/>
                <a:ea typeface="Courier New"/>
                <a:cs typeface="Courier New"/>
                <a:sym typeface="Courier New"/>
              </a:rPr>
              <a:t>CG</a:t>
            </a:r>
            <a:r>
              <a:rPr lang="en-US" sz="2800" b="1">
                <a:solidFill>
                  <a:srgbClr val="9ACC00"/>
                </a:solidFill>
                <a:latin typeface="Courier New"/>
                <a:ea typeface="Courier New"/>
                <a:cs typeface="Courier New"/>
                <a:sym typeface="Courier New"/>
              </a:rPr>
              <a:t>--</a:t>
            </a:r>
            <a:endParaRPr sz="2800">
              <a:latin typeface="Courier New"/>
              <a:ea typeface="Courier New"/>
              <a:cs typeface="Courier New"/>
              <a:sym typeface="Courier New"/>
            </a:endParaRPr>
          </a:p>
          <a:p>
            <a:pPr marL="12700">
              <a:buClr>
                <a:srgbClr val="9ACC00"/>
              </a:buClr>
              <a:buSzPts val="2800"/>
            </a:pPr>
            <a:r>
              <a:rPr lang="en-US" sz="2800" b="1">
                <a:solidFill>
                  <a:srgbClr val="9ACC00"/>
                </a:solidFill>
                <a:latin typeface="Courier New"/>
                <a:ea typeface="Courier New"/>
                <a:cs typeface="Courier New"/>
                <a:sym typeface="Courier New"/>
              </a:rPr>
              <a:t>-------</a:t>
            </a:r>
            <a:r>
              <a:rPr lang="en-US" sz="2800" b="1">
                <a:solidFill>
                  <a:srgbClr val="9A33FF"/>
                </a:solidFill>
                <a:latin typeface="Courier New"/>
                <a:ea typeface="Courier New"/>
                <a:cs typeface="Courier New"/>
                <a:sym typeface="Courier New"/>
              </a:rPr>
              <a:t>TGC</a:t>
            </a:r>
            <a:r>
              <a:rPr lang="en-US" sz="2800" b="1">
                <a:solidFill>
                  <a:srgbClr val="33339A"/>
                </a:solidFill>
                <a:latin typeface="Courier New"/>
                <a:ea typeface="Courier New"/>
                <a:cs typeface="Courier New"/>
                <a:sym typeface="Courier New"/>
              </a:rPr>
              <a:t>-</a:t>
            </a:r>
            <a:r>
              <a:rPr lang="en-US" sz="2800" b="1">
                <a:solidFill>
                  <a:srgbClr val="9A33FF"/>
                </a:solidFill>
                <a:latin typeface="Courier New"/>
                <a:ea typeface="Courier New"/>
                <a:cs typeface="Courier New"/>
                <a:sym typeface="Courier New"/>
              </a:rPr>
              <a:t>CG</a:t>
            </a:r>
            <a:r>
              <a:rPr lang="en-US" sz="2800" b="1">
                <a:solidFill>
                  <a:srgbClr val="9ACC00"/>
                </a:solidFill>
                <a:latin typeface="Courier New"/>
                <a:ea typeface="Courier New"/>
                <a:cs typeface="Courier New"/>
                <a:sym typeface="Courier New"/>
              </a:rPr>
              <a:t>TG</a:t>
            </a:r>
            <a:endParaRPr sz="2800">
              <a:latin typeface="Courier New"/>
              <a:ea typeface="Courier New"/>
              <a:cs typeface="Courier New"/>
              <a:sym typeface="Courier New"/>
            </a:endParaRPr>
          </a:p>
        </p:txBody>
      </p:sp>
    </p:spTree>
    <p:extLst>
      <p:ext uri="{BB962C8B-B14F-4D97-AF65-F5344CB8AC3E}">
        <p14:creationId xmlns:p14="http://schemas.microsoft.com/office/powerpoint/2010/main" val="1710370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805533" y="1369548"/>
            <a:ext cx="3619322" cy="533430"/>
          </a:xfrm>
          <a:prstGeom prst="rect">
            <a:avLst/>
          </a:prstGeom>
          <a:noFill/>
          <a:ln>
            <a:noFill/>
          </a:ln>
        </p:spPr>
        <p:txBody>
          <a:bodyPr spcFirstLastPara="1" wrap="square" lIns="91425" tIns="91425" rIns="91425" bIns="91425" anchor="b" anchorCtr="0">
            <a:noAutofit/>
          </a:bodyPr>
          <a:lstStyle/>
          <a:p>
            <a:pPr>
              <a:buSzPts val="2400"/>
            </a:pPr>
            <a:r>
              <a:rPr lang="en-US"/>
              <a:t>Pairwise Sequence Alignment</a:t>
            </a:r>
            <a:endParaRPr/>
          </a:p>
        </p:txBody>
      </p:sp>
      <p:sp>
        <p:nvSpPr>
          <p:cNvPr id="97" name="Google Shape;97;p8"/>
          <p:cNvSpPr txBox="1"/>
          <p:nvPr/>
        </p:nvSpPr>
        <p:spPr>
          <a:xfrm>
            <a:off x="1778292" y="2849587"/>
            <a:ext cx="4974992" cy="710451"/>
          </a:xfrm>
          <a:prstGeom prst="rect">
            <a:avLst/>
          </a:prstGeom>
          <a:noFill/>
          <a:ln>
            <a:noFill/>
          </a:ln>
        </p:spPr>
        <p:txBody>
          <a:bodyPr spcFirstLastPara="1" wrap="square" lIns="0" tIns="0" rIns="0" bIns="0" anchor="t" anchorCtr="0">
            <a:spAutoFit/>
          </a:bodyPr>
          <a:lstStyle/>
          <a:p>
            <a:pPr marL="235336" indent="-226931">
              <a:buClr>
                <a:srgbClr val="415665"/>
              </a:buClr>
              <a:buSzPts val="1400"/>
              <a:buFont typeface="Arial"/>
              <a:buChar char="•"/>
            </a:pPr>
            <a:r>
              <a:rPr lang="en-US">
                <a:solidFill>
                  <a:srgbClr val="415665"/>
                </a:solidFill>
                <a:latin typeface="Dosis"/>
                <a:ea typeface="Dosis"/>
                <a:cs typeface="Dosis"/>
                <a:sym typeface="Dosis"/>
              </a:rPr>
              <a:t>Idea:</a:t>
            </a:r>
            <a:endParaRPr/>
          </a:p>
          <a:p>
            <a:pPr marL="499669" marR="3362" indent="34457" algn="just">
              <a:spcBef>
                <a:spcPts val="506"/>
              </a:spcBef>
              <a:buClr>
                <a:srgbClr val="415665"/>
              </a:buClr>
              <a:buSzPts val="1400"/>
            </a:pPr>
            <a:r>
              <a:rPr lang="en-US">
                <a:solidFill>
                  <a:srgbClr val="415665"/>
                </a:solidFill>
                <a:latin typeface="Dosis"/>
                <a:ea typeface="Dosis"/>
                <a:cs typeface="Dosis"/>
                <a:sym typeface="Dosis"/>
              </a:rPr>
              <a:t>Display one sequence above another with spaces inserted in both to reveal similarity</a:t>
            </a:r>
            <a:endParaRPr/>
          </a:p>
        </p:txBody>
      </p:sp>
      <p:graphicFrame>
        <p:nvGraphicFramePr>
          <p:cNvPr id="98" name="Google Shape;98;p8"/>
          <p:cNvGraphicFramePr/>
          <p:nvPr/>
        </p:nvGraphicFramePr>
        <p:xfrm>
          <a:off x="2693697" y="3858235"/>
          <a:ext cx="3071450" cy="1063325"/>
        </p:xfrm>
        <a:graphic>
          <a:graphicData uri="http://schemas.openxmlformats.org/drawingml/2006/table">
            <a:tbl>
              <a:tblPr firstRow="1" bandRow="1">
                <a:noFill/>
              </a:tblPr>
              <a:tblGrid>
                <a:gridCol w="401275">
                  <a:extLst>
                    <a:ext uri="{9D8B030D-6E8A-4147-A177-3AD203B41FA5}">
                      <a16:colId xmlns:a16="http://schemas.microsoft.com/office/drawing/2014/main" val="20000"/>
                    </a:ext>
                  </a:extLst>
                </a:gridCol>
                <a:gridCol w="302550">
                  <a:extLst>
                    <a:ext uri="{9D8B030D-6E8A-4147-A177-3AD203B41FA5}">
                      <a16:colId xmlns:a16="http://schemas.microsoft.com/office/drawing/2014/main" val="20001"/>
                    </a:ext>
                  </a:extLst>
                </a:gridCol>
                <a:gridCol w="302500">
                  <a:extLst>
                    <a:ext uri="{9D8B030D-6E8A-4147-A177-3AD203B41FA5}">
                      <a16:colId xmlns:a16="http://schemas.microsoft.com/office/drawing/2014/main" val="20002"/>
                    </a:ext>
                  </a:extLst>
                </a:gridCol>
                <a:gridCol w="302525">
                  <a:extLst>
                    <a:ext uri="{9D8B030D-6E8A-4147-A177-3AD203B41FA5}">
                      <a16:colId xmlns:a16="http://schemas.microsoft.com/office/drawing/2014/main" val="20003"/>
                    </a:ext>
                  </a:extLst>
                </a:gridCol>
                <a:gridCol w="302525">
                  <a:extLst>
                    <a:ext uri="{9D8B030D-6E8A-4147-A177-3AD203B41FA5}">
                      <a16:colId xmlns:a16="http://schemas.microsoft.com/office/drawing/2014/main" val="20004"/>
                    </a:ext>
                  </a:extLst>
                </a:gridCol>
                <a:gridCol w="302500">
                  <a:extLst>
                    <a:ext uri="{9D8B030D-6E8A-4147-A177-3AD203B41FA5}">
                      <a16:colId xmlns:a16="http://schemas.microsoft.com/office/drawing/2014/main" val="20005"/>
                    </a:ext>
                  </a:extLst>
                </a:gridCol>
                <a:gridCol w="302500">
                  <a:extLst>
                    <a:ext uri="{9D8B030D-6E8A-4147-A177-3AD203B41FA5}">
                      <a16:colId xmlns:a16="http://schemas.microsoft.com/office/drawing/2014/main" val="20006"/>
                    </a:ext>
                  </a:extLst>
                </a:gridCol>
                <a:gridCol w="302525">
                  <a:extLst>
                    <a:ext uri="{9D8B030D-6E8A-4147-A177-3AD203B41FA5}">
                      <a16:colId xmlns:a16="http://schemas.microsoft.com/office/drawing/2014/main" val="20007"/>
                    </a:ext>
                  </a:extLst>
                </a:gridCol>
                <a:gridCol w="302500">
                  <a:extLst>
                    <a:ext uri="{9D8B030D-6E8A-4147-A177-3AD203B41FA5}">
                      <a16:colId xmlns:a16="http://schemas.microsoft.com/office/drawing/2014/main" val="20008"/>
                    </a:ext>
                  </a:extLst>
                </a:gridCol>
                <a:gridCol w="250050">
                  <a:extLst>
                    <a:ext uri="{9D8B030D-6E8A-4147-A177-3AD203B41FA5}">
                      <a16:colId xmlns:a16="http://schemas.microsoft.com/office/drawing/2014/main" val="20009"/>
                    </a:ext>
                  </a:extLst>
                </a:gridCol>
              </a:tblGrid>
              <a:tr h="349875">
                <a:tc>
                  <a:txBody>
                    <a:bodyPr/>
                    <a:lstStyle/>
                    <a:p>
                      <a:pPr marL="34925" marR="0" lvl="0" indent="0" algn="l" rtl="0">
                        <a:lnSpc>
                          <a:spcPct val="100000"/>
                        </a:lnSpc>
                        <a:spcBef>
                          <a:spcPts val="0"/>
                        </a:spcBef>
                        <a:spcAft>
                          <a:spcPts val="0"/>
                        </a:spcAft>
                        <a:buClr>
                          <a:srgbClr val="009A9A"/>
                        </a:buClr>
                        <a:buSzPts val="2000"/>
                        <a:buFont typeface="Courier New"/>
                        <a:buNone/>
                      </a:pPr>
                      <a:r>
                        <a:rPr lang="en-US" sz="2000" b="1" u="none" strike="noStrike" cap="none">
                          <a:solidFill>
                            <a:srgbClr val="009A9A"/>
                          </a:solidFill>
                          <a:latin typeface="Courier New"/>
                          <a:ea typeface="Courier New"/>
                          <a:cs typeface="Courier New"/>
                          <a:sym typeface="Courier New"/>
                        </a:rPr>
                        <a:t>A:</a:t>
                      </a:r>
                      <a:endParaRPr sz="2000" u="none" strike="noStrike" cap="none">
                        <a:latin typeface="Courier New"/>
                        <a:ea typeface="Courier New"/>
                        <a:cs typeface="Courier New"/>
                        <a:sym typeface="Courier New"/>
                      </a:endParaRPr>
                    </a:p>
                  </a:txBody>
                  <a:tcPr marL="0" marR="0" marT="0" marB="0"/>
                </a:tc>
                <a:tc>
                  <a:txBody>
                    <a:bodyPr/>
                    <a:lstStyle/>
                    <a:p>
                      <a:pPr marL="114300"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114300"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63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ourier New"/>
                        <a:ea typeface="Courier New"/>
                        <a:cs typeface="Courier New"/>
                        <a:sym typeface="Courier New"/>
                      </a:endParaRPr>
                    </a:p>
                  </a:txBody>
                  <a:tcPr marL="0" marR="0" marT="0" marB="0"/>
                </a:tc>
                <a:tc>
                  <a:txBody>
                    <a:bodyPr/>
                    <a:lstStyle/>
                    <a:p>
                      <a:pPr marL="114300"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49875">
                <a:tc>
                  <a:txBody>
                    <a:bodyPr/>
                    <a:lstStyle/>
                    <a:p>
                      <a:pPr marL="34925" marR="0" lvl="0" indent="0" algn="l" rtl="0">
                        <a:lnSpc>
                          <a:spcPct val="100000"/>
                        </a:lnSpc>
                        <a:spcBef>
                          <a:spcPts val="0"/>
                        </a:spcBef>
                        <a:spcAft>
                          <a:spcPts val="0"/>
                        </a:spcAft>
                        <a:buClr>
                          <a:srgbClr val="009A9A"/>
                        </a:buClr>
                        <a:buSzPts val="2000"/>
                        <a:buFont typeface="Courier New"/>
                        <a:buNone/>
                      </a:pPr>
                      <a:r>
                        <a:rPr lang="en-US" sz="2000" b="1" u="none" strike="noStrike" cap="none">
                          <a:solidFill>
                            <a:srgbClr val="009A9A"/>
                          </a:solidFill>
                          <a:latin typeface="Courier New"/>
                          <a:ea typeface="Courier New"/>
                          <a:cs typeface="Courier New"/>
                          <a:sym typeface="Courier New"/>
                        </a:rPr>
                        <a:t>B:</a:t>
                      </a:r>
                      <a:endParaRPr sz="2000" u="none" strike="noStrike" cap="none">
                        <a:latin typeface="Courier New"/>
                        <a:ea typeface="Courier New"/>
                        <a:cs typeface="Courier New"/>
                        <a:sym typeface="Courier New"/>
                      </a:endParaRPr>
                    </a:p>
                  </a:txBody>
                  <a:tcPr marL="0" marR="0" marT="0" marB="0"/>
                </a:tc>
                <a:tc>
                  <a:txBody>
                    <a:bodyPr/>
                    <a:lstStyle/>
                    <a:p>
                      <a:pPr marL="114300"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T</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G</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A</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G</a:t>
                      </a:r>
                      <a:endParaRPr sz="2000" u="none" strike="noStrike" cap="none">
                        <a:latin typeface="Courier New"/>
                        <a:ea typeface="Courier New"/>
                        <a:cs typeface="Courier New"/>
                        <a:sym typeface="Courier New"/>
                      </a:endParaRPr>
                    </a:p>
                  </a:txBody>
                  <a:tcPr marL="0" marR="0" marT="0" marB="0"/>
                </a:tc>
                <a:tc>
                  <a:txBody>
                    <a:bodyPr/>
                    <a:lstStyle/>
                    <a:p>
                      <a:pPr marL="113664" marR="0" lvl="0" indent="0" algn="l" rtl="0">
                        <a:lnSpc>
                          <a:spcPct val="100000"/>
                        </a:lnSpc>
                        <a:spcBef>
                          <a:spcPts val="0"/>
                        </a:spcBef>
                        <a:spcAft>
                          <a:spcPts val="0"/>
                        </a:spcAft>
                        <a:buClr>
                          <a:srgbClr val="000000"/>
                        </a:buClr>
                        <a:buSzPts val="2000"/>
                        <a:buFont typeface="Courier New"/>
                        <a:buNone/>
                      </a:pPr>
                      <a:r>
                        <a:rPr lang="en-US" sz="2000" b="1" u="none" strike="noStrike" cap="none">
                          <a:latin typeface="Courier New"/>
                          <a:ea typeface="Courier New"/>
                          <a:cs typeface="Courier New"/>
                          <a:sym typeface="Courier New"/>
                        </a:rPr>
                        <a:t>C</a:t>
                      </a:r>
                      <a:endParaRPr sz="20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01897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9"/>
          <p:cNvSpPr txBox="1">
            <a:spLocks noGrp="1"/>
          </p:cNvSpPr>
          <p:nvPr>
            <p:ph type="title"/>
          </p:nvPr>
        </p:nvSpPr>
        <p:spPr>
          <a:xfrm>
            <a:off x="805534" y="1369548"/>
            <a:ext cx="3682384" cy="533430"/>
          </a:xfrm>
          <a:prstGeom prst="rect">
            <a:avLst/>
          </a:prstGeom>
          <a:noFill/>
          <a:ln>
            <a:noFill/>
          </a:ln>
        </p:spPr>
        <p:txBody>
          <a:bodyPr spcFirstLastPara="1" wrap="square" lIns="91425" tIns="91425" rIns="91425" bIns="91425" anchor="b" anchorCtr="0">
            <a:noAutofit/>
          </a:bodyPr>
          <a:lstStyle/>
          <a:p>
            <a:pPr>
              <a:buSzPts val="2400"/>
            </a:pPr>
            <a:r>
              <a:rPr lang="en-US"/>
              <a:t>Multiple Sequence Alignment</a:t>
            </a:r>
            <a:endParaRPr/>
          </a:p>
        </p:txBody>
      </p:sp>
      <p:sp>
        <p:nvSpPr>
          <p:cNvPr id="104" name="Google Shape;104;p9"/>
          <p:cNvSpPr txBox="1">
            <a:spLocks noGrp="1"/>
          </p:cNvSpPr>
          <p:nvPr>
            <p:ph type="body" idx="1"/>
          </p:nvPr>
        </p:nvSpPr>
        <p:spPr>
          <a:xfrm>
            <a:off x="5349766" y="3129658"/>
            <a:ext cx="3436741" cy="1865182"/>
          </a:xfrm>
          <a:prstGeom prst="rect">
            <a:avLst/>
          </a:prstGeom>
          <a:noFill/>
          <a:ln>
            <a:noFill/>
          </a:ln>
        </p:spPr>
        <p:txBody>
          <a:bodyPr spcFirstLastPara="1" wrap="square" lIns="91425" tIns="91425" rIns="91425" bIns="91425" anchor="t" anchorCtr="0">
            <a:noAutofit/>
          </a:bodyPr>
          <a:lstStyle/>
          <a:p>
            <a:pPr marL="285750" indent="-285750">
              <a:lnSpc>
                <a:spcPct val="100000"/>
              </a:lnSpc>
              <a:buSzPts val="1400"/>
              <a:buFont typeface="Arial"/>
              <a:buChar char="•"/>
            </a:pPr>
            <a:r>
              <a:rPr lang="en-US" sz="1400">
                <a:latin typeface="Dosis"/>
                <a:ea typeface="Dosis"/>
                <a:cs typeface="Dosis"/>
                <a:sym typeface="Dosis"/>
              </a:rPr>
              <a:t>Three or more than three sequences as input</a:t>
            </a:r>
            <a:br>
              <a:rPr lang="en-US" sz="1400">
                <a:latin typeface="Dosis"/>
                <a:ea typeface="Dosis"/>
                <a:cs typeface="Dosis"/>
                <a:sym typeface="Dosis"/>
              </a:rPr>
            </a:br>
            <a:endParaRPr sz="1400">
              <a:latin typeface="Dosis"/>
              <a:ea typeface="Dosis"/>
              <a:cs typeface="Dosis"/>
              <a:sym typeface="Dosis"/>
            </a:endParaRPr>
          </a:p>
          <a:p>
            <a:pPr marL="285750" indent="-285750">
              <a:lnSpc>
                <a:spcPct val="100000"/>
              </a:lnSpc>
              <a:buSzPts val="1400"/>
              <a:buFont typeface="Arial"/>
              <a:buChar char="•"/>
            </a:pPr>
            <a:r>
              <a:rPr lang="en-US" sz="1400">
                <a:latin typeface="Dosis"/>
                <a:ea typeface="Dosis"/>
                <a:cs typeface="Dosis"/>
                <a:sym typeface="Dosis"/>
              </a:rPr>
              <a:t>Align all the sequences altogether in such a manner that the alignment produces highest score</a:t>
            </a:r>
            <a:endParaRPr/>
          </a:p>
          <a:p>
            <a:pPr marL="285750" indent="-196850">
              <a:lnSpc>
                <a:spcPct val="100000"/>
              </a:lnSpc>
              <a:buSzPts val="1400"/>
              <a:buNone/>
            </a:pPr>
            <a:endParaRPr sz="1400">
              <a:latin typeface="Dosis"/>
              <a:ea typeface="Dosis"/>
              <a:cs typeface="Dosis"/>
              <a:sym typeface="Dosis"/>
            </a:endParaRPr>
          </a:p>
          <a:p>
            <a:pPr marL="285750" indent="-196850">
              <a:lnSpc>
                <a:spcPct val="100000"/>
              </a:lnSpc>
              <a:buSzPts val="1400"/>
              <a:buNone/>
            </a:pPr>
            <a:endParaRPr sz="1400">
              <a:latin typeface="Dosis"/>
              <a:ea typeface="Dosis"/>
              <a:cs typeface="Dosis"/>
              <a:sym typeface="Dosis"/>
            </a:endParaRPr>
          </a:p>
        </p:txBody>
      </p:sp>
      <p:pic>
        <p:nvPicPr>
          <p:cNvPr id="105" name="Google Shape;105;p9"/>
          <p:cNvPicPr preferRelativeResize="0"/>
          <p:nvPr/>
        </p:nvPicPr>
        <p:blipFill rotWithShape="1">
          <a:blip r:embed="rId3">
            <a:alphaModFix/>
          </a:blip>
          <a:srcRect/>
          <a:stretch/>
        </p:blipFill>
        <p:spPr>
          <a:xfrm>
            <a:off x="1496715" y="2055429"/>
            <a:ext cx="3611800" cy="2939410"/>
          </a:xfrm>
          <a:prstGeom prst="rect">
            <a:avLst/>
          </a:prstGeom>
          <a:noFill/>
          <a:ln>
            <a:noFill/>
          </a:ln>
        </p:spPr>
      </p:pic>
    </p:spTree>
    <p:extLst>
      <p:ext uri="{BB962C8B-B14F-4D97-AF65-F5344CB8AC3E}">
        <p14:creationId xmlns:p14="http://schemas.microsoft.com/office/powerpoint/2010/main" val="1144631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0"/>
          <p:cNvSpPr txBox="1">
            <a:spLocks noGrp="1"/>
          </p:cNvSpPr>
          <p:nvPr>
            <p:ph type="ctrTitle"/>
          </p:nvPr>
        </p:nvSpPr>
        <p:spPr>
          <a:xfrm>
            <a:off x="685801" y="2644010"/>
            <a:ext cx="7932683" cy="1166098"/>
          </a:xfrm>
          <a:prstGeom prst="rect">
            <a:avLst/>
          </a:prstGeom>
          <a:noFill/>
          <a:ln>
            <a:noFill/>
          </a:ln>
        </p:spPr>
        <p:txBody>
          <a:bodyPr spcFirstLastPara="1" wrap="square" lIns="91425" tIns="91425" rIns="91425" bIns="91425" anchor="b" anchorCtr="0">
            <a:noAutofit/>
          </a:bodyPr>
          <a:lstStyle/>
          <a:p>
            <a:r>
              <a:rPr lang="en-US"/>
              <a:t>3. Pairwise Sequence Alignment</a:t>
            </a:r>
            <a:endParaRPr/>
          </a:p>
        </p:txBody>
      </p:sp>
      <p:sp>
        <p:nvSpPr>
          <p:cNvPr id="111" name="Google Shape;111;p10"/>
          <p:cNvSpPr txBox="1">
            <a:spLocks noGrp="1"/>
          </p:cNvSpPr>
          <p:nvPr>
            <p:ph type="subTitle" idx="1"/>
          </p:nvPr>
        </p:nvSpPr>
        <p:spPr>
          <a:xfrm>
            <a:off x="685800" y="3939500"/>
            <a:ext cx="7102366" cy="687600"/>
          </a:xfrm>
          <a:prstGeom prst="rect">
            <a:avLst/>
          </a:prstGeom>
          <a:noFill/>
          <a:ln>
            <a:noFill/>
          </a:ln>
        </p:spPr>
        <p:txBody>
          <a:bodyPr spcFirstLastPara="1" wrap="square" lIns="91425" tIns="91425" rIns="91425" bIns="91425" anchor="ctr" anchorCtr="0">
            <a:noAutofit/>
          </a:bodyPr>
          <a:lstStyle/>
          <a:p>
            <a:pPr marL="0" indent="0"/>
            <a:r>
              <a:rPr lang="en-US"/>
              <a:t>Global and Local methods</a:t>
            </a:r>
            <a:endParaRPr/>
          </a:p>
        </p:txBody>
      </p:sp>
    </p:spTree>
    <p:extLst>
      <p:ext uri="{BB962C8B-B14F-4D97-AF65-F5344CB8AC3E}">
        <p14:creationId xmlns:p14="http://schemas.microsoft.com/office/powerpoint/2010/main" val="428839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1"/>
        <p:cNvGrpSpPr/>
        <p:nvPr/>
      </p:nvGrpSpPr>
      <p:grpSpPr>
        <a:xfrm>
          <a:off x="0" y="0"/>
          <a:ext cx="0" cy="0"/>
          <a:chOff x="0" y="0"/>
          <a:chExt cx="0" cy="0"/>
        </a:xfrm>
      </p:grpSpPr>
      <p:sp>
        <p:nvSpPr>
          <p:cNvPr id="122" name="Google Shape;122;p9"/>
          <p:cNvSpPr/>
          <p:nvPr/>
        </p:nvSpPr>
        <p:spPr>
          <a:xfrm>
            <a:off x="304800" y="1054100"/>
            <a:ext cx="3810000" cy="19177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Georgia"/>
                <a:ea typeface="Georgia"/>
                <a:cs typeface="Georgia"/>
                <a:sym typeface="Georgia"/>
              </a:rPr>
              <a:t>Biologists</a:t>
            </a:r>
            <a:r>
              <a:rPr lang="en-US" sz="1800">
                <a:solidFill>
                  <a:schemeClr val="dk1"/>
                </a:solidFill>
                <a:latin typeface="Georgia"/>
                <a:ea typeface="Georgia"/>
                <a:cs typeface="Georgia"/>
                <a:sym typeface="Georgia"/>
              </a:rPr>
              <a:t> </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collect molecular data: </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DNA &amp; Protein sequences,</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gene expression, etc.</a:t>
            </a:r>
            <a:endParaRPr/>
          </a:p>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3" name="Google Shape;123;p9"/>
          <p:cNvSpPr txBox="1"/>
          <p:nvPr/>
        </p:nvSpPr>
        <p:spPr>
          <a:xfrm>
            <a:off x="228600" y="4483100"/>
            <a:ext cx="5164200" cy="14775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dk1"/>
              </a:solidFill>
              <a:latin typeface="Georgia"/>
              <a:ea typeface="Georgia"/>
              <a:cs typeface="Georgia"/>
              <a:sym typeface="Georgia"/>
            </a:endParaRPr>
          </a:p>
          <a:p>
            <a:pPr marL="0" marR="0" lvl="0" indent="0" algn="l" rtl="0">
              <a:spcBef>
                <a:spcPts val="0"/>
              </a:spcBef>
              <a:spcAft>
                <a:spcPts val="0"/>
              </a:spcAft>
              <a:buNone/>
            </a:pPr>
            <a:r>
              <a:rPr lang="en-US" sz="1800" b="1">
                <a:solidFill>
                  <a:schemeClr val="dk1"/>
                </a:solidFill>
                <a:latin typeface="Georgia"/>
                <a:ea typeface="Georgia"/>
                <a:cs typeface="Georgia"/>
                <a:sym typeface="Georgia"/>
              </a:rPr>
              <a:t>Computer scientists</a:t>
            </a:r>
            <a:r>
              <a:rPr lang="en-US" sz="1800">
                <a:solidFill>
                  <a:schemeClr val="dk1"/>
                </a:solidFill>
                <a:latin typeface="Georgia"/>
                <a:ea typeface="Georgia"/>
                <a:cs typeface="Georgia"/>
                <a:sym typeface="Georgia"/>
              </a:rPr>
              <a:t> </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(+Mathematicians, Statisticians, etc.)</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Develop tools, softwares, algorithms </a:t>
            </a:r>
            <a:br>
              <a:rPr lang="en-US" sz="1800">
                <a:solidFill>
                  <a:schemeClr val="dk1"/>
                </a:solidFill>
                <a:latin typeface="Georgia"/>
                <a:ea typeface="Georgia"/>
                <a:cs typeface="Georgia"/>
                <a:sym typeface="Georgia"/>
              </a:rPr>
            </a:br>
            <a:r>
              <a:rPr lang="en-US" sz="1800">
                <a:solidFill>
                  <a:schemeClr val="dk1"/>
                </a:solidFill>
                <a:latin typeface="Georgia"/>
                <a:ea typeface="Georgia"/>
                <a:cs typeface="Georgia"/>
                <a:sym typeface="Georgia"/>
              </a:rPr>
              <a:t>to store and analyze the data.</a:t>
            </a:r>
            <a:endParaRPr/>
          </a:p>
        </p:txBody>
      </p:sp>
      <p:sp>
        <p:nvSpPr>
          <p:cNvPr id="124" name="Google Shape;124;p9"/>
          <p:cNvSpPr txBox="1"/>
          <p:nvPr/>
        </p:nvSpPr>
        <p:spPr>
          <a:xfrm>
            <a:off x="4648200" y="2730500"/>
            <a:ext cx="3505200" cy="1200600"/>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Georgia"/>
                <a:ea typeface="Georgia"/>
                <a:cs typeface="Georgia"/>
                <a:sym typeface="Georgia"/>
              </a:rPr>
              <a:t>Bioinformaticians</a:t>
            </a:r>
            <a:endParaRPr/>
          </a:p>
          <a:p>
            <a:pPr marL="0" marR="0" lvl="0" indent="0" algn="l" rtl="0">
              <a:spcBef>
                <a:spcPts val="0"/>
              </a:spcBef>
              <a:spcAft>
                <a:spcPts val="0"/>
              </a:spcAft>
              <a:buNone/>
            </a:pPr>
            <a:r>
              <a:rPr lang="en-US" sz="1800">
                <a:solidFill>
                  <a:schemeClr val="dk1"/>
                </a:solidFill>
                <a:latin typeface="Georgia"/>
                <a:ea typeface="Georgia"/>
                <a:cs typeface="Georgia"/>
                <a:sym typeface="Georgia"/>
              </a:rPr>
              <a:t>Study biological questions by analyzing molecular data</a:t>
            </a:r>
            <a:endParaRPr sz="1800" b="1">
              <a:solidFill>
                <a:schemeClr val="dk1"/>
              </a:solidFill>
              <a:latin typeface="Georgia"/>
              <a:ea typeface="Georgia"/>
              <a:cs typeface="Georgia"/>
              <a:sym typeface="Georgia"/>
            </a:endParaRPr>
          </a:p>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5" name="Google Shape;125;p9"/>
          <p:cNvSpPr/>
          <p:nvPr/>
        </p:nvSpPr>
        <p:spPr>
          <a:xfrm>
            <a:off x="1676400" y="2438400"/>
            <a:ext cx="2743200" cy="838200"/>
          </a:xfrm>
          <a:custGeom>
            <a:avLst/>
            <a:gdLst/>
            <a:ahLst/>
            <a:cxnLst/>
            <a:rect l="l" t="t" r="r" b="b"/>
            <a:pathLst>
              <a:path w="1728" h="528" extrusionOk="0">
                <a:moveTo>
                  <a:pt x="0" y="0"/>
                </a:moveTo>
                <a:cubicBezTo>
                  <a:pt x="96" y="172"/>
                  <a:pt x="192" y="344"/>
                  <a:pt x="480" y="432"/>
                </a:cubicBezTo>
                <a:cubicBezTo>
                  <a:pt x="768" y="520"/>
                  <a:pt x="1248" y="524"/>
                  <a:pt x="1728" y="528"/>
                </a:cubicBezTo>
              </a:path>
            </a:pathLst>
          </a:custGeom>
          <a:solidFill>
            <a:schemeClr val="dk2"/>
          </a:solidFill>
          <a:ln w="254000"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6" name="Google Shape;126;p9"/>
          <p:cNvSpPr/>
          <p:nvPr/>
        </p:nvSpPr>
        <p:spPr>
          <a:xfrm>
            <a:off x="1676400" y="3810000"/>
            <a:ext cx="2743200" cy="990600"/>
          </a:xfrm>
          <a:custGeom>
            <a:avLst/>
            <a:gdLst/>
            <a:ahLst/>
            <a:cxnLst/>
            <a:rect l="l" t="t" r="r" b="b"/>
            <a:pathLst>
              <a:path w="1680" h="432" extrusionOk="0">
                <a:moveTo>
                  <a:pt x="0" y="432"/>
                </a:moveTo>
                <a:cubicBezTo>
                  <a:pt x="76" y="300"/>
                  <a:pt x="152" y="168"/>
                  <a:pt x="432" y="96"/>
                </a:cubicBezTo>
                <a:cubicBezTo>
                  <a:pt x="712" y="24"/>
                  <a:pt x="1196" y="12"/>
                  <a:pt x="1680" y="0"/>
                </a:cubicBezTo>
              </a:path>
            </a:pathLst>
          </a:custGeom>
          <a:solidFill>
            <a:schemeClr val="dk2"/>
          </a:solidFill>
          <a:ln w="2540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7" name="Google Shape;127;p9"/>
          <p:cNvSpPr/>
          <p:nvPr/>
        </p:nvSpPr>
        <p:spPr>
          <a:xfrm>
            <a:off x="533400" y="150813"/>
            <a:ext cx="8153400" cy="763587"/>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chemeClr val="lt2"/>
              </a:buClr>
              <a:buSzPts val="1500"/>
              <a:buFont typeface="Noto Sans Symbols"/>
              <a:buNone/>
            </a:pPr>
            <a:r>
              <a:rPr lang="en-US" sz="2000">
                <a:solidFill>
                  <a:schemeClr val="dk1"/>
                </a:solidFill>
                <a:latin typeface="Georgia"/>
                <a:ea typeface="Georgia"/>
                <a:cs typeface="Georgia"/>
                <a:sym typeface="Georgia"/>
              </a:rPr>
              <a:t>The field of science in which </a:t>
            </a:r>
            <a:r>
              <a:rPr lang="en-US" sz="2000" b="1">
                <a:solidFill>
                  <a:schemeClr val="dk1"/>
                </a:solidFill>
                <a:latin typeface="Georgia"/>
                <a:ea typeface="Georgia"/>
                <a:cs typeface="Georgia"/>
                <a:sym typeface="Georgia"/>
              </a:rPr>
              <a:t>biology</a:t>
            </a:r>
            <a:r>
              <a:rPr lang="en-US" sz="2000">
                <a:solidFill>
                  <a:schemeClr val="dk1"/>
                </a:solidFill>
                <a:latin typeface="Georgia"/>
                <a:ea typeface="Georgia"/>
                <a:cs typeface="Georgia"/>
                <a:sym typeface="Georgia"/>
              </a:rPr>
              <a:t>, </a:t>
            </a:r>
            <a:r>
              <a:rPr lang="en-US" sz="2000" b="1">
                <a:solidFill>
                  <a:schemeClr val="dk1"/>
                </a:solidFill>
                <a:latin typeface="Georgia"/>
                <a:ea typeface="Georgia"/>
                <a:cs typeface="Georgia"/>
                <a:sym typeface="Georgia"/>
              </a:rPr>
              <a:t>computer science</a:t>
            </a:r>
            <a:r>
              <a:rPr lang="en-US" sz="2000">
                <a:solidFill>
                  <a:schemeClr val="dk1"/>
                </a:solidFill>
                <a:latin typeface="Georgia"/>
                <a:ea typeface="Georgia"/>
                <a:cs typeface="Georgia"/>
                <a:sym typeface="Georgia"/>
              </a:rPr>
              <a:t> and </a:t>
            </a:r>
            <a:r>
              <a:rPr lang="en-US" sz="2000" b="1">
                <a:solidFill>
                  <a:schemeClr val="dk1"/>
                </a:solidFill>
                <a:latin typeface="Georgia"/>
                <a:ea typeface="Georgia"/>
                <a:cs typeface="Georgia"/>
                <a:sym typeface="Georgia"/>
              </a:rPr>
              <a:t>information technology</a:t>
            </a:r>
            <a:r>
              <a:rPr lang="en-US" sz="2000">
                <a:solidFill>
                  <a:schemeClr val="dk1"/>
                </a:solidFill>
                <a:latin typeface="Georgia"/>
                <a:ea typeface="Georgia"/>
                <a:cs typeface="Georgia"/>
                <a:sym typeface="Georgia"/>
              </a:rPr>
              <a:t> merge into a single discipline </a:t>
            </a:r>
            <a:endParaRPr sz="2000">
              <a:solidFill>
                <a:schemeClr val="dk1"/>
              </a:solidFill>
              <a:latin typeface="Georgia"/>
              <a:ea typeface="Georgia"/>
              <a:cs typeface="Georgia"/>
              <a:sym typeface="Georgia"/>
            </a:endParaRPr>
          </a:p>
        </p:txBody>
      </p:sp>
      <p:sp>
        <p:nvSpPr>
          <p:cNvPr id="128" name="Google Shape;128;p9"/>
          <p:cNvSpPr txBox="1">
            <a:spLocks noGrp="1"/>
          </p:cNvSpPr>
          <p:nvPr>
            <p:ph type="sldNum" idx="12"/>
          </p:nvPr>
        </p:nvSpPr>
        <p:spPr>
          <a:xfrm>
            <a:off x="8472458" y="6217622"/>
            <a:ext cx="548700" cy="524700"/>
          </a:xfrm>
          <a:prstGeom prst="rect">
            <a:avLst/>
          </a:prstGeom>
          <a:solidFill>
            <a:schemeClr val="dk2"/>
          </a:solidFill>
          <a:ln>
            <a:noFill/>
          </a:ln>
        </p:spPr>
        <p:txBody>
          <a:bodyPr spcFirstLastPara="1" wrap="square" lIns="45700" tIns="45700" rIns="45700" bIns="45700" anchor="ctr" anchorCtr="0">
            <a:normAutofit/>
          </a:bodyPr>
          <a:lstStyle/>
          <a:p>
            <a:pPr marL="0" lvl="0" indent="0" algn="r" rtl="0">
              <a:spcBef>
                <a:spcPts val="0"/>
              </a:spcBef>
              <a:spcAft>
                <a:spcPts val="0"/>
              </a:spcAft>
              <a:buNone/>
            </a:pPr>
            <a:fld id="{00000000-1234-1234-1234-123412341234}" type="slidenum">
              <a:rPr lang="en-US">
                <a:latin typeface="Roboto"/>
                <a:ea typeface="Roboto"/>
                <a:cs typeface="Roboto"/>
                <a:sym typeface="Roboto"/>
              </a:rPr>
              <a:t>9</a:t>
            </a:fld>
            <a:endParaRPr>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title"/>
          </p:nvPr>
        </p:nvSpPr>
        <p:spPr>
          <a:xfrm>
            <a:off x="805533" y="1369548"/>
            <a:ext cx="4817501" cy="533430"/>
          </a:xfrm>
          <a:prstGeom prst="rect">
            <a:avLst/>
          </a:prstGeom>
          <a:noFill/>
          <a:ln>
            <a:noFill/>
          </a:ln>
        </p:spPr>
        <p:txBody>
          <a:bodyPr spcFirstLastPara="1" wrap="square" lIns="91425" tIns="91425" rIns="91425" bIns="91425" anchor="b" anchorCtr="0">
            <a:noAutofit/>
          </a:bodyPr>
          <a:lstStyle/>
          <a:p>
            <a:pPr>
              <a:buSzPts val="2400"/>
            </a:pPr>
            <a:r>
              <a:rPr lang="en-US"/>
              <a:t>Global Alignment (Needleman-Wunsch)</a:t>
            </a:r>
            <a:endParaRPr/>
          </a:p>
        </p:txBody>
      </p:sp>
      <p:sp>
        <p:nvSpPr>
          <p:cNvPr id="117" name="Google Shape;117;p11"/>
          <p:cNvSpPr txBox="1">
            <a:spLocks noGrp="1"/>
          </p:cNvSpPr>
          <p:nvPr>
            <p:ph type="body" idx="1"/>
          </p:nvPr>
        </p:nvSpPr>
        <p:spPr>
          <a:xfrm>
            <a:off x="1038757" y="1912736"/>
            <a:ext cx="2905200" cy="1172700"/>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None/>
            </a:pPr>
            <a:r>
              <a:rPr lang="en-US" sz="1400">
                <a:latin typeface="Dosis"/>
                <a:ea typeface="Dosis"/>
                <a:cs typeface="Dosis"/>
                <a:sym typeface="Dosis"/>
              </a:rPr>
              <a:t>3 Major Steps </a:t>
            </a:r>
            <a:endParaRPr/>
          </a:p>
          <a:p>
            <a:pPr marL="0" indent="0">
              <a:lnSpc>
                <a:spcPct val="100000"/>
              </a:lnSpc>
              <a:buSzPts val="1400"/>
              <a:buNone/>
            </a:pPr>
            <a:r>
              <a:rPr lang="en-US" sz="1400">
                <a:latin typeface="Dosis"/>
                <a:ea typeface="Dosis"/>
                <a:cs typeface="Dosis"/>
                <a:sym typeface="Dosis"/>
              </a:rPr>
              <a:t>	-Create 2D Matrix</a:t>
            </a:r>
            <a:endParaRPr/>
          </a:p>
          <a:p>
            <a:pPr marL="0" indent="0">
              <a:lnSpc>
                <a:spcPct val="100000"/>
              </a:lnSpc>
              <a:buSzPts val="1400"/>
              <a:buNone/>
            </a:pPr>
            <a:r>
              <a:rPr lang="en-US" sz="1400">
                <a:latin typeface="Dosis"/>
                <a:ea typeface="Dosis"/>
                <a:cs typeface="Dosis"/>
                <a:sym typeface="Dosis"/>
              </a:rPr>
              <a:t>	-Trace back</a:t>
            </a:r>
            <a:endParaRPr/>
          </a:p>
          <a:p>
            <a:pPr marL="0" indent="0">
              <a:lnSpc>
                <a:spcPct val="100000"/>
              </a:lnSpc>
              <a:buSzPts val="1400"/>
              <a:buNone/>
            </a:pPr>
            <a:r>
              <a:rPr lang="en-US" sz="1400">
                <a:latin typeface="Dosis"/>
                <a:ea typeface="Dosis"/>
                <a:cs typeface="Dosis"/>
                <a:sym typeface="Dosis"/>
              </a:rPr>
              <a:t>	-Final Alignment</a:t>
            </a:r>
            <a:endParaRPr sz="1400">
              <a:latin typeface="Dosis"/>
              <a:ea typeface="Dosis"/>
              <a:cs typeface="Dosis"/>
              <a:sym typeface="Dosis"/>
            </a:endParaRPr>
          </a:p>
        </p:txBody>
      </p:sp>
      <p:sp>
        <p:nvSpPr>
          <p:cNvPr id="118" name="Google Shape;118;p11"/>
          <p:cNvSpPr txBox="1"/>
          <p:nvPr/>
        </p:nvSpPr>
        <p:spPr>
          <a:xfrm>
            <a:off x="805534" y="3095203"/>
            <a:ext cx="3630531" cy="2569831"/>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Create 2D Matrix</a:t>
            </a:r>
            <a:endParaRPr/>
          </a:p>
          <a:p>
            <a:pPr>
              <a:buClr>
                <a:srgbClr val="0DB7C4"/>
              </a:buClr>
              <a:buSzPts val="1400"/>
            </a:pPr>
            <a:r>
              <a:rPr lang="en-US">
                <a:solidFill>
                  <a:srgbClr val="415665"/>
                </a:solidFill>
                <a:latin typeface="Dosis"/>
                <a:ea typeface="Dosis"/>
                <a:cs typeface="Dosis"/>
                <a:sym typeface="Dosis"/>
              </a:rPr>
              <a:t>	- Row x Col 2D matrix draw (Row , Col 	   size of seq1 and seq2 respectively)</a:t>
            </a:r>
            <a:endParaRPr/>
          </a:p>
          <a:p>
            <a:pPr>
              <a:buClr>
                <a:srgbClr val="0DB7C4"/>
              </a:buClr>
              <a:buSzPts val="1400"/>
            </a:pPr>
            <a:r>
              <a:rPr lang="en-US">
                <a:solidFill>
                  <a:srgbClr val="415665"/>
                </a:solidFill>
                <a:latin typeface="Dosis"/>
                <a:ea typeface="Dosis"/>
                <a:cs typeface="Dosis"/>
                <a:sym typeface="Dosis"/>
              </a:rPr>
              <a:t>	- Place 2 seqs as Row and Column 	   Header</a:t>
            </a:r>
            <a:endParaRPr/>
          </a:p>
          <a:p>
            <a:pPr>
              <a:buClr>
                <a:srgbClr val="0DB7C4"/>
              </a:buClr>
              <a:buSzPts val="1400"/>
            </a:pPr>
            <a:r>
              <a:rPr lang="en-US">
                <a:solidFill>
                  <a:srgbClr val="415665"/>
                </a:solidFill>
                <a:latin typeface="Dosis"/>
                <a:ea typeface="Dosis"/>
                <a:cs typeface="Dosis"/>
                <a:sym typeface="Dosis"/>
              </a:rPr>
              <a:t>	- Cell (0,0) = 0</a:t>
            </a:r>
            <a:endParaRPr/>
          </a:p>
          <a:p>
            <a:pPr>
              <a:buClr>
                <a:srgbClr val="0DB7C4"/>
              </a:buClr>
              <a:buSzPts val="1400"/>
            </a:pPr>
            <a:r>
              <a:rPr lang="en-US">
                <a:solidFill>
                  <a:srgbClr val="415665"/>
                </a:solidFill>
                <a:latin typeface="Dosis"/>
                <a:ea typeface="Dosis"/>
                <a:cs typeface="Dosis"/>
                <a:sym typeface="Dosis"/>
              </a:rPr>
              <a:t>	- Cell (0,1) to Cell (0,Column) and Cell 	   (1,0) to Cell (Row,0) value = delete 	   gap value from previous cell value</a:t>
            </a:r>
            <a:endParaRPr/>
          </a:p>
          <a:p>
            <a:pPr>
              <a:buClr>
                <a:srgbClr val="0DB7C4"/>
              </a:buClr>
              <a:buSzPts val="1400"/>
            </a:pPr>
            <a:r>
              <a:rPr lang="en-US">
                <a:solidFill>
                  <a:srgbClr val="415665"/>
                </a:solidFill>
                <a:latin typeface="Dosis"/>
                <a:ea typeface="Dosis"/>
                <a:cs typeface="Dosis"/>
                <a:sym typeface="Dosis"/>
              </a:rPr>
              <a:t>	- For other cell values, follow 	   equation in (1)</a:t>
            </a:r>
            <a:endParaRPr/>
          </a:p>
          <a:p>
            <a:pPr>
              <a:buClr>
                <a:srgbClr val="0DB7C4"/>
              </a:buClr>
              <a:buSzPts val="1400"/>
            </a:pPr>
            <a:endParaRPr>
              <a:solidFill>
                <a:srgbClr val="415665"/>
              </a:solidFill>
              <a:latin typeface="Dosis"/>
              <a:ea typeface="Dosis"/>
              <a:cs typeface="Dosis"/>
              <a:sym typeface="Dosis"/>
            </a:endParaRPr>
          </a:p>
        </p:txBody>
      </p:sp>
      <p:sp>
        <p:nvSpPr>
          <p:cNvPr id="119" name="Google Shape;119;p11"/>
          <p:cNvSpPr txBox="1"/>
          <p:nvPr/>
        </p:nvSpPr>
        <p:spPr>
          <a:xfrm>
            <a:off x="4738283" y="1896890"/>
            <a:ext cx="2905318" cy="906543"/>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Trace back</a:t>
            </a:r>
            <a:endParaRPr/>
          </a:p>
          <a:p>
            <a:pPr>
              <a:buClr>
                <a:srgbClr val="0DB7C4"/>
              </a:buClr>
              <a:buSzPts val="1400"/>
            </a:pPr>
            <a:r>
              <a:rPr lang="en-US">
                <a:solidFill>
                  <a:srgbClr val="415665"/>
                </a:solidFill>
                <a:latin typeface="Dosis"/>
                <a:ea typeface="Dosis"/>
                <a:cs typeface="Dosis"/>
                <a:sym typeface="Dosis"/>
              </a:rPr>
              <a:t>	- Start from Cell (Row, Col)</a:t>
            </a:r>
            <a:endParaRPr/>
          </a:p>
          <a:p>
            <a:pPr>
              <a:buClr>
                <a:srgbClr val="0DB7C4"/>
              </a:buClr>
              <a:buSzPts val="1400"/>
            </a:pPr>
            <a:r>
              <a:rPr lang="en-US">
                <a:solidFill>
                  <a:srgbClr val="415665"/>
                </a:solidFill>
                <a:latin typeface="Dosis"/>
                <a:ea typeface="Dosis"/>
                <a:cs typeface="Dosis"/>
                <a:sym typeface="Dosis"/>
              </a:rPr>
              <a:t>	- Go back up to Cell (0,0)</a:t>
            </a:r>
            <a:endParaRPr/>
          </a:p>
          <a:p>
            <a:pPr>
              <a:buClr>
                <a:srgbClr val="0DB7C4"/>
              </a:buClr>
              <a:buSzPts val="1400"/>
            </a:pPr>
            <a:r>
              <a:rPr lang="en-US">
                <a:solidFill>
                  <a:srgbClr val="415665"/>
                </a:solidFill>
                <a:latin typeface="Dosis"/>
                <a:ea typeface="Dosis"/>
                <a:cs typeface="Dosis"/>
                <a:sym typeface="Dosis"/>
              </a:rPr>
              <a:t>	 </a:t>
            </a:r>
            <a:endParaRPr>
              <a:solidFill>
                <a:srgbClr val="415665"/>
              </a:solidFill>
              <a:latin typeface="Dosis"/>
              <a:ea typeface="Dosis"/>
              <a:cs typeface="Dosis"/>
              <a:sym typeface="Dosis"/>
            </a:endParaRPr>
          </a:p>
        </p:txBody>
      </p:sp>
      <p:grpSp>
        <p:nvGrpSpPr>
          <p:cNvPr id="120" name="Google Shape;120;p11"/>
          <p:cNvGrpSpPr/>
          <p:nvPr/>
        </p:nvGrpSpPr>
        <p:grpSpPr>
          <a:xfrm>
            <a:off x="4738283" y="3420435"/>
            <a:ext cx="2905318" cy="1714526"/>
            <a:chOff x="4738283" y="2416040"/>
            <a:chExt cx="2905318" cy="1714526"/>
          </a:xfrm>
        </p:grpSpPr>
        <p:sp>
          <p:nvSpPr>
            <p:cNvPr id="121" name="Google Shape;121;p11"/>
            <p:cNvSpPr txBox="1"/>
            <p:nvPr/>
          </p:nvSpPr>
          <p:spPr>
            <a:xfrm>
              <a:off x="4738283" y="2416040"/>
              <a:ext cx="2905318" cy="1714526"/>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Final Alignment</a:t>
              </a:r>
              <a:endParaRPr/>
            </a:p>
            <a:p>
              <a:pPr>
                <a:buClr>
                  <a:srgbClr val="0DB7C4"/>
                </a:buClr>
                <a:buSzPts val="1400"/>
              </a:pPr>
              <a:r>
                <a:rPr lang="en-US">
                  <a:solidFill>
                    <a:srgbClr val="415665"/>
                  </a:solidFill>
                  <a:latin typeface="Dosis"/>
                  <a:ea typeface="Dosis"/>
                  <a:cs typeface="Dosis"/>
                  <a:sym typeface="Dosis"/>
                </a:rPr>
                <a:t>	- Start from Cell (Row, Col)</a:t>
              </a:r>
              <a:endParaRPr/>
            </a:p>
            <a:p>
              <a:pPr>
                <a:buClr>
                  <a:srgbClr val="0DB7C4"/>
                </a:buClr>
                <a:buSzPts val="1400"/>
              </a:pPr>
              <a:r>
                <a:rPr lang="en-US">
                  <a:solidFill>
                    <a:srgbClr val="415665"/>
                  </a:solidFill>
                  <a:latin typeface="Dosis"/>
                  <a:ea typeface="Dosis"/>
                  <a:cs typeface="Dosis"/>
                  <a:sym typeface="Dosis"/>
                </a:rPr>
                <a:t>	- If           then, place 	   character in both seq</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 If              or        then 	   character in start seq &amp; 	   gap in end seq</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a:t>
              </a:r>
              <a:endParaRPr>
                <a:solidFill>
                  <a:srgbClr val="415665"/>
                </a:solidFill>
                <a:latin typeface="Dosis"/>
                <a:ea typeface="Dosis"/>
                <a:cs typeface="Dosis"/>
                <a:sym typeface="Dosis"/>
              </a:endParaRPr>
            </a:p>
          </p:txBody>
        </p:sp>
        <p:cxnSp>
          <p:nvCxnSpPr>
            <p:cNvPr id="122" name="Google Shape;122;p11"/>
            <p:cNvCxnSpPr/>
            <p:nvPr/>
          </p:nvCxnSpPr>
          <p:spPr>
            <a:xfrm rot="10800000">
              <a:off x="6035518" y="2963920"/>
              <a:ext cx="155424" cy="147143"/>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11"/>
            <p:cNvCxnSpPr/>
            <p:nvPr/>
          </p:nvCxnSpPr>
          <p:spPr>
            <a:xfrm rot="10800000">
              <a:off x="6025008" y="3474326"/>
              <a:ext cx="252247" cy="4598"/>
            </a:xfrm>
            <a:prstGeom prst="straightConnector1">
              <a:avLst/>
            </a:prstGeom>
            <a:noFill/>
            <a:ln w="9525" cap="flat" cmpd="sng">
              <a:solidFill>
                <a:schemeClr val="dk1"/>
              </a:solidFill>
              <a:prstDash val="solid"/>
              <a:round/>
              <a:headEnd type="none" w="sm" len="sm"/>
              <a:tailEnd type="triangle" w="med" len="med"/>
            </a:ln>
          </p:spPr>
        </p:cxnSp>
        <p:cxnSp>
          <p:nvCxnSpPr>
            <p:cNvPr id="124" name="Google Shape;124;p11"/>
            <p:cNvCxnSpPr/>
            <p:nvPr/>
          </p:nvCxnSpPr>
          <p:spPr>
            <a:xfrm rot="10800000">
              <a:off x="6679720" y="3355755"/>
              <a:ext cx="0" cy="237141"/>
            </a:xfrm>
            <a:prstGeom prst="straightConnector1">
              <a:avLst/>
            </a:prstGeom>
            <a:noFill/>
            <a:ln w="9525" cap="flat" cmpd="sng">
              <a:solidFill>
                <a:schemeClr val="dk1"/>
              </a:solidFill>
              <a:prstDash val="solid"/>
              <a:round/>
              <a:headEnd type="none" w="sm" len="sm"/>
              <a:tailEnd type="triangle" w="med" len="med"/>
            </a:ln>
          </p:spPr>
        </p:cxnSp>
      </p:grpSp>
    </p:spTree>
    <p:extLst>
      <p:ext uri="{BB962C8B-B14F-4D97-AF65-F5344CB8AC3E}">
        <p14:creationId xmlns:p14="http://schemas.microsoft.com/office/powerpoint/2010/main" val="22999378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2"/>
          <p:cNvSpPr txBox="1">
            <a:spLocks noGrp="1"/>
          </p:cNvSpPr>
          <p:nvPr>
            <p:ph type="title"/>
          </p:nvPr>
        </p:nvSpPr>
        <p:spPr>
          <a:xfrm>
            <a:off x="805532" y="1369548"/>
            <a:ext cx="6068234" cy="533430"/>
          </a:xfrm>
          <a:prstGeom prst="rect">
            <a:avLst/>
          </a:prstGeom>
          <a:noFill/>
          <a:ln>
            <a:noFill/>
          </a:ln>
        </p:spPr>
        <p:txBody>
          <a:bodyPr spcFirstLastPara="1" wrap="square" lIns="91425" tIns="91425" rIns="91425" bIns="91425" anchor="b" anchorCtr="0">
            <a:noAutofit/>
          </a:bodyPr>
          <a:lstStyle/>
          <a:p>
            <a:pPr>
              <a:buSzPts val="2400"/>
            </a:pPr>
            <a:r>
              <a:rPr lang="en-US"/>
              <a:t>Global Alignment (Needleman-Wunsch) - Example</a:t>
            </a:r>
            <a:endParaRPr/>
          </a:p>
        </p:txBody>
      </p:sp>
      <p:sp>
        <p:nvSpPr>
          <p:cNvPr id="130" name="Google Shape;130;p12"/>
          <p:cNvSpPr txBox="1">
            <a:spLocks noGrp="1"/>
          </p:cNvSpPr>
          <p:nvPr>
            <p:ph type="body" idx="1"/>
          </p:nvPr>
        </p:nvSpPr>
        <p:spPr>
          <a:xfrm>
            <a:off x="805533" y="1934087"/>
            <a:ext cx="1686119" cy="971139"/>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None/>
            </a:pPr>
            <a:r>
              <a:rPr lang="en-US" sz="1400">
                <a:latin typeface="Dosis"/>
                <a:ea typeface="Dosis"/>
                <a:cs typeface="Dosis"/>
                <a:sym typeface="Dosis"/>
              </a:rPr>
              <a:t>Input</a:t>
            </a: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 seq1 =  TTGT</a:t>
            </a: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 seq2 = ATTTGCT</a:t>
            </a:r>
            <a:endParaRPr/>
          </a:p>
        </p:txBody>
      </p:sp>
      <p:sp>
        <p:nvSpPr>
          <p:cNvPr id="131" name="Google Shape;131;p12"/>
          <p:cNvSpPr txBox="1"/>
          <p:nvPr/>
        </p:nvSpPr>
        <p:spPr>
          <a:xfrm>
            <a:off x="805532" y="2989539"/>
            <a:ext cx="2652370" cy="1354944"/>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Scoring Scheme</a:t>
            </a:r>
            <a:endParaRPr/>
          </a:p>
          <a:p>
            <a:pPr>
              <a:buClr>
                <a:srgbClr val="0DB7C4"/>
              </a:buClr>
              <a:buSzPts val="1400"/>
            </a:pPr>
            <a:r>
              <a:rPr lang="en-US">
                <a:solidFill>
                  <a:srgbClr val="415665"/>
                </a:solidFill>
                <a:latin typeface="Dosis"/>
                <a:ea typeface="Dosis"/>
                <a:cs typeface="Dosis"/>
                <a:sym typeface="Dosis"/>
              </a:rPr>
              <a:t>	δ(x, x) = 1 (Match)</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δ(x,-) = -2 (Gap)</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δ(x, y) = -1 (Mis match)</a:t>
            </a:r>
            <a:endParaRPr>
              <a:solidFill>
                <a:srgbClr val="415665"/>
              </a:solidFill>
              <a:latin typeface="Dosis"/>
              <a:ea typeface="Dosis"/>
              <a:cs typeface="Dosis"/>
              <a:sym typeface="Dosis"/>
            </a:endParaRPr>
          </a:p>
          <a:p>
            <a:pPr>
              <a:buClr>
                <a:srgbClr val="0DB7C4"/>
              </a:buClr>
              <a:buSzPts val="1400"/>
            </a:pPr>
            <a:endParaRPr>
              <a:solidFill>
                <a:srgbClr val="415665"/>
              </a:solidFill>
              <a:latin typeface="Dosis"/>
              <a:ea typeface="Dosis"/>
              <a:cs typeface="Dosis"/>
              <a:sym typeface="Dosis"/>
            </a:endParaRPr>
          </a:p>
        </p:txBody>
      </p:sp>
      <p:pic>
        <p:nvPicPr>
          <p:cNvPr id="132" name="Google Shape;132;p12"/>
          <p:cNvPicPr preferRelativeResize="0"/>
          <p:nvPr/>
        </p:nvPicPr>
        <p:blipFill rotWithShape="1">
          <a:blip r:embed="rId3">
            <a:alphaModFix/>
          </a:blip>
          <a:srcRect/>
          <a:stretch/>
        </p:blipFill>
        <p:spPr>
          <a:xfrm>
            <a:off x="920448" y="4450147"/>
            <a:ext cx="3070207" cy="777639"/>
          </a:xfrm>
          <a:prstGeom prst="rect">
            <a:avLst/>
          </a:prstGeom>
          <a:noFill/>
          <a:ln>
            <a:noFill/>
          </a:ln>
        </p:spPr>
      </p:pic>
      <p:sp>
        <p:nvSpPr>
          <p:cNvPr id="133" name="Google Shape;133;p12"/>
          <p:cNvSpPr txBox="1"/>
          <p:nvPr/>
        </p:nvSpPr>
        <p:spPr>
          <a:xfrm>
            <a:off x="1912641" y="5306042"/>
            <a:ext cx="1271995" cy="336331"/>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Eq. 1: Cell Value</a:t>
            </a:r>
            <a:endParaRPr/>
          </a:p>
        </p:txBody>
      </p:sp>
      <p:pic>
        <p:nvPicPr>
          <p:cNvPr id="134" name="Google Shape;134;p12"/>
          <p:cNvPicPr preferRelativeResize="0"/>
          <p:nvPr/>
        </p:nvPicPr>
        <p:blipFill rotWithShape="1">
          <a:blip r:embed="rId4">
            <a:alphaModFix/>
          </a:blip>
          <a:srcRect/>
          <a:stretch/>
        </p:blipFill>
        <p:spPr>
          <a:xfrm>
            <a:off x="4240073" y="2036593"/>
            <a:ext cx="4182888" cy="3528059"/>
          </a:xfrm>
          <a:prstGeom prst="rect">
            <a:avLst/>
          </a:prstGeom>
          <a:noFill/>
          <a:ln>
            <a:noFill/>
          </a:ln>
        </p:spPr>
      </p:pic>
    </p:spTree>
    <p:extLst>
      <p:ext uri="{BB962C8B-B14F-4D97-AF65-F5344CB8AC3E}">
        <p14:creationId xmlns:p14="http://schemas.microsoft.com/office/powerpoint/2010/main" val="3807568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805533" y="1369548"/>
            <a:ext cx="4439130" cy="533430"/>
          </a:xfrm>
          <a:prstGeom prst="rect">
            <a:avLst/>
          </a:prstGeom>
          <a:noFill/>
          <a:ln>
            <a:noFill/>
          </a:ln>
        </p:spPr>
        <p:txBody>
          <a:bodyPr spcFirstLastPara="1" wrap="square" lIns="91425" tIns="91425" rIns="91425" bIns="91425" anchor="b" anchorCtr="0">
            <a:noAutofit/>
          </a:bodyPr>
          <a:lstStyle/>
          <a:p>
            <a:pPr>
              <a:buSzPts val="2400"/>
            </a:pPr>
            <a:r>
              <a:rPr lang="en-US"/>
              <a:t>Local Alignment (Smith-Waterman)</a:t>
            </a:r>
            <a:endParaRPr/>
          </a:p>
        </p:txBody>
      </p:sp>
      <p:sp>
        <p:nvSpPr>
          <p:cNvPr id="140" name="Google Shape;140;p13"/>
          <p:cNvSpPr txBox="1">
            <a:spLocks noGrp="1"/>
          </p:cNvSpPr>
          <p:nvPr>
            <p:ph type="body" idx="1"/>
          </p:nvPr>
        </p:nvSpPr>
        <p:spPr>
          <a:xfrm>
            <a:off x="805533" y="1901342"/>
            <a:ext cx="2905318" cy="1172706"/>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None/>
            </a:pPr>
            <a:r>
              <a:rPr lang="en-US" sz="1400">
                <a:latin typeface="Dosis"/>
                <a:ea typeface="Dosis"/>
                <a:cs typeface="Dosis"/>
                <a:sym typeface="Dosis"/>
              </a:rPr>
              <a:t>3 Major Steps </a:t>
            </a:r>
            <a:endParaRPr/>
          </a:p>
          <a:p>
            <a:pPr marL="0" indent="0">
              <a:lnSpc>
                <a:spcPct val="100000"/>
              </a:lnSpc>
              <a:buSzPts val="1400"/>
              <a:buNone/>
            </a:pPr>
            <a:r>
              <a:rPr lang="en-US" sz="1400">
                <a:latin typeface="Dosis"/>
                <a:ea typeface="Dosis"/>
                <a:cs typeface="Dosis"/>
                <a:sym typeface="Dosis"/>
              </a:rPr>
              <a:t>	-Create 2D Matrix</a:t>
            </a:r>
            <a:endParaRPr/>
          </a:p>
          <a:p>
            <a:pPr marL="0" indent="0">
              <a:lnSpc>
                <a:spcPct val="100000"/>
              </a:lnSpc>
              <a:buSzPts val="1400"/>
              <a:buNone/>
            </a:pPr>
            <a:r>
              <a:rPr lang="en-US" sz="1400">
                <a:latin typeface="Dosis"/>
                <a:ea typeface="Dosis"/>
                <a:cs typeface="Dosis"/>
                <a:sym typeface="Dosis"/>
              </a:rPr>
              <a:t>	-Trace back</a:t>
            </a:r>
            <a:endParaRPr/>
          </a:p>
          <a:p>
            <a:pPr marL="0" indent="0">
              <a:lnSpc>
                <a:spcPct val="100000"/>
              </a:lnSpc>
              <a:buSzPts val="1400"/>
              <a:buNone/>
            </a:pPr>
            <a:r>
              <a:rPr lang="en-US" sz="1400">
                <a:latin typeface="Dosis"/>
                <a:ea typeface="Dosis"/>
                <a:cs typeface="Dosis"/>
                <a:sym typeface="Dosis"/>
              </a:rPr>
              <a:t>	-Final Alignment</a:t>
            </a:r>
            <a:endParaRPr sz="1400">
              <a:latin typeface="Dosis"/>
              <a:ea typeface="Dosis"/>
              <a:cs typeface="Dosis"/>
              <a:sym typeface="Dosis"/>
            </a:endParaRPr>
          </a:p>
        </p:txBody>
      </p:sp>
      <p:sp>
        <p:nvSpPr>
          <p:cNvPr id="141" name="Google Shape;141;p13"/>
          <p:cNvSpPr txBox="1"/>
          <p:nvPr/>
        </p:nvSpPr>
        <p:spPr>
          <a:xfrm>
            <a:off x="805534" y="3095203"/>
            <a:ext cx="3630531" cy="2569831"/>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Create 2D Matrix</a:t>
            </a:r>
            <a:endParaRPr/>
          </a:p>
          <a:p>
            <a:pPr>
              <a:buClr>
                <a:srgbClr val="0DB7C4"/>
              </a:buClr>
              <a:buSzPts val="1400"/>
            </a:pPr>
            <a:r>
              <a:rPr lang="en-US">
                <a:solidFill>
                  <a:srgbClr val="415665"/>
                </a:solidFill>
                <a:latin typeface="Dosis"/>
                <a:ea typeface="Dosis"/>
                <a:cs typeface="Dosis"/>
                <a:sym typeface="Dosis"/>
              </a:rPr>
              <a:t>	- Row x Col 2D matrix draw (Row , Col 	   size of seq1 and seq2 respectively)</a:t>
            </a:r>
            <a:endParaRPr/>
          </a:p>
          <a:p>
            <a:pPr>
              <a:buClr>
                <a:srgbClr val="0DB7C4"/>
              </a:buClr>
              <a:buSzPts val="1400"/>
            </a:pPr>
            <a:r>
              <a:rPr lang="en-US">
                <a:solidFill>
                  <a:srgbClr val="415665"/>
                </a:solidFill>
                <a:latin typeface="Dosis"/>
                <a:ea typeface="Dosis"/>
                <a:cs typeface="Dosis"/>
                <a:sym typeface="Dosis"/>
              </a:rPr>
              <a:t>	- Place 2 seqs as Row and Column 	   Header</a:t>
            </a:r>
            <a:endParaRPr/>
          </a:p>
          <a:p>
            <a:pPr>
              <a:buClr>
                <a:srgbClr val="0DB7C4"/>
              </a:buClr>
              <a:buSzPts val="1400"/>
            </a:pPr>
            <a:r>
              <a:rPr lang="en-US">
                <a:solidFill>
                  <a:srgbClr val="415665"/>
                </a:solidFill>
                <a:latin typeface="Dosis"/>
                <a:ea typeface="Dosis"/>
                <a:cs typeface="Dosis"/>
                <a:sym typeface="Dosis"/>
              </a:rPr>
              <a:t>	- First Row, First Column all value = 0</a:t>
            </a:r>
            <a:endParaRPr/>
          </a:p>
          <a:p>
            <a:pPr>
              <a:buClr>
                <a:srgbClr val="0DB7C4"/>
              </a:buClr>
              <a:buSzPts val="1400"/>
            </a:pPr>
            <a:r>
              <a:rPr lang="en-US">
                <a:solidFill>
                  <a:srgbClr val="415665"/>
                </a:solidFill>
                <a:latin typeface="Dosis"/>
                <a:ea typeface="Dosis"/>
                <a:cs typeface="Dosis"/>
                <a:sym typeface="Dosis"/>
              </a:rPr>
              <a:t>	- For other cell values, follow 	   equation in (2)</a:t>
            </a:r>
            <a:endParaRPr/>
          </a:p>
          <a:p>
            <a:pPr>
              <a:buClr>
                <a:srgbClr val="0DB7C4"/>
              </a:buClr>
              <a:buSzPts val="1400"/>
            </a:pPr>
            <a:endParaRPr>
              <a:solidFill>
                <a:srgbClr val="415665"/>
              </a:solidFill>
              <a:latin typeface="Dosis"/>
              <a:ea typeface="Dosis"/>
              <a:cs typeface="Dosis"/>
              <a:sym typeface="Dosis"/>
            </a:endParaRPr>
          </a:p>
        </p:txBody>
      </p:sp>
      <p:sp>
        <p:nvSpPr>
          <p:cNvPr id="142" name="Google Shape;142;p13"/>
          <p:cNvSpPr txBox="1"/>
          <p:nvPr/>
        </p:nvSpPr>
        <p:spPr>
          <a:xfrm>
            <a:off x="4738283" y="1896890"/>
            <a:ext cx="4258572" cy="1272637"/>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Trace back</a:t>
            </a:r>
            <a:endParaRPr/>
          </a:p>
          <a:p>
            <a:pPr>
              <a:buClr>
                <a:srgbClr val="0DB7C4"/>
              </a:buClr>
              <a:buSzPts val="1400"/>
            </a:pPr>
            <a:r>
              <a:rPr lang="en-US">
                <a:solidFill>
                  <a:srgbClr val="415665"/>
                </a:solidFill>
                <a:latin typeface="Dosis"/>
                <a:ea typeface="Dosis"/>
                <a:cs typeface="Dosis"/>
                <a:sym typeface="Dosis"/>
              </a:rPr>
              <a:t>	- Start from each Cell which has the maximum 	   value in the entire matrix</a:t>
            </a:r>
            <a:endParaRPr/>
          </a:p>
          <a:p>
            <a:pPr>
              <a:buClr>
                <a:srgbClr val="0DB7C4"/>
              </a:buClr>
              <a:buSzPts val="1400"/>
            </a:pPr>
            <a:r>
              <a:rPr lang="en-US">
                <a:solidFill>
                  <a:srgbClr val="415665"/>
                </a:solidFill>
                <a:latin typeface="Dosis"/>
                <a:ea typeface="Dosis"/>
                <a:cs typeface="Dosis"/>
                <a:sym typeface="Dosis"/>
              </a:rPr>
              <a:t>	- Go back up to the Cell where first time 0 	   occurs</a:t>
            </a:r>
            <a:endParaRPr/>
          </a:p>
          <a:p>
            <a:pPr>
              <a:buClr>
                <a:srgbClr val="0DB7C4"/>
              </a:buClr>
              <a:buSzPts val="1400"/>
            </a:pPr>
            <a:r>
              <a:rPr lang="en-US">
                <a:solidFill>
                  <a:srgbClr val="415665"/>
                </a:solidFill>
                <a:latin typeface="Dosis"/>
                <a:ea typeface="Dosis"/>
                <a:cs typeface="Dosis"/>
                <a:sym typeface="Dosis"/>
              </a:rPr>
              <a:t>	 </a:t>
            </a:r>
            <a:endParaRPr>
              <a:solidFill>
                <a:srgbClr val="415665"/>
              </a:solidFill>
              <a:latin typeface="Dosis"/>
              <a:ea typeface="Dosis"/>
              <a:cs typeface="Dosis"/>
              <a:sym typeface="Dosis"/>
            </a:endParaRPr>
          </a:p>
        </p:txBody>
      </p:sp>
      <p:grpSp>
        <p:nvGrpSpPr>
          <p:cNvPr id="143" name="Google Shape;143;p13"/>
          <p:cNvGrpSpPr/>
          <p:nvPr/>
        </p:nvGrpSpPr>
        <p:grpSpPr>
          <a:xfrm>
            <a:off x="4738283" y="3420435"/>
            <a:ext cx="3974793" cy="1746056"/>
            <a:chOff x="4738282" y="2416040"/>
            <a:chExt cx="3974793" cy="1714526"/>
          </a:xfrm>
        </p:grpSpPr>
        <p:sp>
          <p:nvSpPr>
            <p:cNvPr id="144" name="Google Shape;144;p13"/>
            <p:cNvSpPr txBox="1"/>
            <p:nvPr/>
          </p:nvSpPr>
          <p:spPr>
            <a:xfrm>
              <a:off x="4738282" y="2416040"/>
              <a:ext cx="3974793" cy="1714526"/>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Final Alignment</a:t>
              </a:r>
              <a:endParaRPr/>
            </a:p>
            <a:p>
              <a:pPr>
                <a:buClr>
                  <a:srgbClr val="0DB7C4"/>
                </a:buClr>
                <a:buSzPts val="1400"/>
              </a:pPr>
              <a:r>
                <a:rPr lang="en-US">
                  <a:solidFill>
                    <a:srgbClr val="415665"/>
                  </a:solidFill>
                  <a:latin typeface="Dosis"/>
                  <a:ea typeface="Dosis"/>
                  <a:cs typeface="Dosis"/>
                  <a:sym typeface="Dosis"/>
                </a:rPr>
                <a:t>	- Start from each Cell with max value</a:t>
              </a:r>
              <a:endParaRPr/>
            </a:p>
            <a:p>
              <a:pPr>
                <a:buClr>
                  <a:srgbClr val="0DB7C4"/>
                </a:buClr>
                <a:buSzPts val="1400"/>
              </a:pPr>
              <a:r>
                <a:rPr lang="en-US">
                  <a:solidFill>
                    <a:srgbClr val="415665"/>
                  </a:solidFill>
                  <a:latin typeface="Dosis"/>
                  <a:ea typeface="Dosis"/>
                  <a:cs typeface="Dosis"/>
                  <a:sym typeface="Dosis"/>
                </a:rPr>
                <a:t>	- If           then, place character in both seq</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 If              or        then  character in start 	  	   seq &amp; gap in end seq</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a:t>
              </a:r>
              <a:endParaRPr>
                <a:solidFill>
                  <a:srgbClr val="415665"/>
                </a:solidFill>
                <a:latin typeface="Dosis"/>
                <a:ea typeface="Dosis"/>
                <a:cs typeface="Dosis"/>
                <a:sym typeface="Dosis"/>
              </a:endParaRPr>
            </a:p>
          </p:txBody>
        </p:sp>
        <p:cxnSp>
          <p:nvCxnSpPr>
            <p:cNvPr id="145" name="Google Shape;145;p13"/>
            <p:cNvCxnSpPr/>
            <p:nvPr/>
          </p:nvCxnSpPr>
          <p:spPr>
            <a:xfrm rot="10800000">
              <a:off x="6035518" y="2963920"/>
              <a:ext cx="155424" cy="147143"/>
            </a:xfrm>
            <a:prstGeom prst="straightConnector1">
              <a:avLst/>
            </a:prstGeom>
            <a:noFill/>
            <a:ln w="9525" cap="flat" cmpd="sng">
              <a:solidFill>
                <a:schemeClr val="dk1"/>
              </a:solidFill>
              <a:prstDash val="solid"/>
              <a:round/>
              <a:headEnd type="none" w="sm" len="sm"/>
              <a:tailEnd type="triangle" w="med" len="med"/>
            </a:ln>
          </p:spPr>
        </p:cxnSp>
        <p:cxnSp>
          <p:nvCxnSpPr>
            <p:cNvPr id="146" name="Google Shape;146;p13"/>
            <p:cNvCxnSpPr/>
            <p:nvPr/>
          </p:nvCxnSpPr>
          <p:spPr>
            <a:xfrm rot="10800000">
              <a:off x="6035518" y="3264107"/>
              <a:ext cx="252247" cy="4598"/>
            </a:xfrm>
            <a:prstGeom prst="straightConnector1">
              <a:avLst/>
            </a:prstGeom>
            <a:noFill/>
            <a:ln w="9525" cap="flat" cmpd="sng">
              <a:solidFill>
                <a:schemeClr val="dk1"/>
              </a:solidFill>
              <a:prstDash val="solid"/>
              <a:round/>
              <a:headEnd type="none" w="sm" len="sm"/>
              <a:tailEnd type="triangle" w="med" len="med"/>
            </a:ln>
          </p:spPr>
        </p:cxnSp>
        <p:cxnSp>
          <p:nvCxnSpPr>
            <p:cNvPr id="147" name="Google Shape;147;p13"/>
            <p:cNvCxnSpPr/>
            <p:nvPr/>
          </p:nvCxnSpPr>
          <p:spPr>
            <a:xfrm rot="10800000">
              <a:off x="6725678" y="3154732"/>
              <a:ext cx="0" cy="237141"/>
            </a:xfrm>
            <a:prstGeom prst="straightConnector1">
              <a:avLst/>
            </a:prstGeom>
            <a:noFill/>
            <a:ln w="9525" cap="flat" cmpd="sng">
              <a:solidFill>
                <a:schemeClr val="dk1"/>
              </a:solidFill>
              <a:prstDash val="solid"/>
              <a:round/>
              <a:headEnd type="none" w="sm" len="sm"/>
              <a:tailEnd type="triangle" w="med" len="med"/>
            </a:ln>
          </p:spPr>
        </p:cxnSp>
      </p:grpSp>
    </p:spTree>
    <p:extLst>
      <p:ext uri="{BB962C8B-B14F-4D97-AF65-F5344CB8AC3E}">
        <p14:creationId xmlns:p14="http://schemas.microsoft.com/office/powerpoint/2010/main" val="2228006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805532" y="1369548"/>
            <a:ext cx="6068234" cy="533430"/>
          </a:xfrm>
          <a:prstGeom prst="rect">
            <a:avLst/>
          </a:prstGeom>
          <a:noFill/>
          <a:ln>
            <a:noFill/>
          </a:ln>
        </p:spPr>
        <p:txBody>
          <a:bodyPr spcFirstLastPara="1" wrap="square" lIns="91425" tIns="91425" rIns="91425" bIns="91425" anchor="b" anchorCtr="0">
            <a:noAutofit/>
          </a:bodyPr>
          <a:lstStyle/>
          <a:p>
            <a:pPr>
              <a:buSzPts val="2400"/>
            </a:pPr>
            <a:r>
              <a:rPr lang="en-US"/>
              <a:t>Local Alignment (Smith-Waterman) - Example</a:t>
            </a:r>
            <a:endParaRPr/>
          </a:p>
        </p:txBody>
      </p:sp>
      <p:sp>
        <p:nvSpPr>
          <p:cNvPr id="153" name="Google Shape;153;p14"/>
          <p:cNvSpPr txBox="1">
            <a:spLocks noGrp="1"/>
          </p:cNvSpPr>
          <p:nvPr>
            <p:ph type="body" idx="1"/>
          </p:nvPr>
        </p:nvSpPr>
        <p:spPr>
          <a:xfrm>
            <a:off x="805532" y="1912737"/>
            <a:ext cx="1809894" cy="1172706"/>
          </a:xfrm>
          <a:prstGeom prst="rect">
            <a:avLst/>
          </a:prstGeom>
          <a:noFill/>
          <a:ln>
            <a:noFill/>
          </a:ln>
        </p:spPr>
        <p:txBody>
          <a:bodyPr spcFirstLastPara="1" wrap="square" lIns="91425" tIns="91425" rIns="91425" bIns="91425" anchor="t" anchorCtr="0">
            <a:noAutofit/>
          </a:bodyPr>
          <a:lstStyle/>
          <a:p>
            <a:pPr marL="0" indent="0">
              <a:lnSpc>
                <a:spcPct val="100000"/>
              </a:lnSpc>
              <a:buSzPts val="1400"/>
              <a:buNone/>
            </a:pPr>
            <a:r>
              <a:rPr lang="en-US" sz="1400">
                <a:latin typeface="Dosis"/>
                <a:ea typeface="Dosis"/>
                <a:cs typeface="Dosis"/>
                <a:sym typeface="Dosis"/>
              </a:rPr>
              <a:t>Input</a:t>
            </a: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 seq1 =  TCGT</a:t>
            </a:r>
            <a:endParaRPr sz="1400">
              <a:latin typeface="Dosis"/>
              <a:ea typeface="Dosis"/>
              <a:cs typeface="Dosis"/>
              <a:sym typeface="Dosis"/>
            </a:endParaRPr>
          </a:p>
          <a:p>
            <a:pPr marL="0" indent="0">
              <a:lnSpc>
                <a:spcPct val="100000"/>
              </a:lnSpc>
              <a:buSzPts val="1400"/>
              <a:buNone/>
            </a:pPr>
            <a:r>
              <a:rPr lang="en-US" sz="1400">
                <a:latin typeface="Dosis"/>
                <a:ea typeface="Dosis"/>
                <a:cs typeface="Dosis"/>
                <a:sym typeface="Dosis"/>
              </a:rPr>
              <a:t>    - seq2 = GATTCGT</a:t>
            </a:r>
            <a:endParaRPr sz="1400">
              <a:latin typeface="Dosis"/>
              <a:ea typeface="Dosis"/>
              <a:cs typeface="Dosis"/>
              <a:sym typeface="Dosis"/>
            </a:endParaRPr>
          </a:p>
        </p:txBody>
      </p:sp>
      <p:sp>
        <p:nvSpPr>
          <p:cNvPr id="154" name="Google Shape;154;p14"/>
          <p:cNvSpPr txBox="1"/>
          <p:nvPr/>
        </p:nvSpPr>
        <p:spPr>
          <a:xfrm>
            <a:off x="805532" y="2989539"/>
            <a:ext cx="2652370" cy="1354944"/>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Scoring Scheme</a:t>
            </a:r>
            <a:endParaRPr/>
          </a:p>
          <a:p>
            <a:pPr>
              <a:buClr>
                <a:srgbClr val="0DB7C4"/>
              </a:buClr>
              <a:buSzPts val="1400"/>
            </a:pPr>
            <a:r>
              <a:rPr lang="en-US">
                <a:solidFill>
                  <a:srgbClr val="415665"/>
                </a:solidFill>
                <a:latin typeface="Dosis"/>
                <a:ea typeface="Dosis"/>
                <a:cs typeface="Dosis"/>
                <a:sym typeface="Dosis"/>
              </a:rPr>
              <a:t>	δ(x, x) = 2 (Match)</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δ(x,-) = -3 (Gap)</a:t>
            </a:r>
            <a:endParaRPr>
              <a:solidFill>
                <a:srgbClr val="415665"/>
              </a:solidFill>
              <a:latin typeface="Dosis"/>
              <a:ea typeface="Dosis"/>
              <a:cs typeface="Dosis"/>
              <a:sym typeface="Dosis"/>
            </a:endParaRPr>
          </a:p>
          <a:p>
            <a:pPr>
              <a:buClr>
                <a:srgbClr val="0DB7C4"/>
              </a:buClr>
              <a:buSzPts val="1400"/>
            </a:pPr>
            <a:r>
              <a:rPr lang="en-US">
                <a:solidFill>
                  <a:srgbClr val="415665"/>
                </a:solidFill>
                <a:latin typeface="Dosis"/>
                <a:ea typeface="Dosis"/>
                <a:cs typeface="Dosis"/>
                <a:sym typeface="Dosis"/>
              </a:rPr>
              <a:t>	δ(x, y) = -2 (Mis match)</a:t>
            </a:r>
            <a:endParaRPr>
              <a:solidFill>
                <a:srgbClr val="415665"/>
              </a:solidFill>
              <a:latin typeface="Dosis"/>
              <a:ea typeface="Dosis"/>
              <a:cs typeface="Dosis"/>
              <a:sym typeface="Dosis"/>
            </a:endParaRPr>
          </a:p>
          <a:p>
            <a:pPr>
              <a:buClr>
                <a:srgbClr val="0DB7C4"/>
              </a:buClr>
              <a:buSzPts val="1400"/>
            </a:pPr>
            <a:endParaRPr>
              <a:solidFill>
                <a:srgbClr val="415665"/>
              </a:solidFill>
              <a:latin typeface="Dosis"/>
              <a:ea typeface="Dosis"/>
              <a:cs typeface="Dosis"/>
              <a:sym typeface="Dosis"/>
            </a:endParaRPr>
          </a:p>
        </p:txBody>
      </p:sp>
      <p:sp>
        <p:nvSpPr>
          <p:cNvPr id="155" name="Google Shape;155;p14"/>
          <p:cNvSpPr txBox="1"/>
          <p:nvPr/>
        </p:nvSpPr>
        <p:spPr>
          <a:xfrm>
            <a:off x="1912641" y="5306042"/>
            <a:ext cx="1271995" cy="336331"/>
          </a:xfrm>
          <a:prstGeom prst="rect">
            <a:avLst/>
          </a:prstGeom>
          <a:noFill/>
          <a:ln>
            <a:noFill/>
          </a:ln>
        </p:spPr>
        <p:txBody>
          <a:bodyPr spcFirstLastPara="1" wrap="square" lIns="91425" tIns="91425" rIns="91425" bIns="91425" anchor="t" anchorCtr="0">
            <a:noAutofit/>
          </a:bodyPr>
          <a:lstStyle/>
          <a:p>
            <a:pPr>
              <a:buClr>
                <a:srgbClr val="0DB7C4"/>
              </a:buClr>
              <a:buSzPts val="1400"/>
            </a:pPr>
            <a:r>
              <a:rPr lang="en-US">
                <a:solidFill>
                  <a:srgbClr val="415665"/>
                </a:solidFill>
                <a:latin typeface="Dosis"/>
                <a:ea typeface="Dosis"/>
                <a:cs typeface="Dosis"/>
                <a:sym typeface="Dosis"/>
              </a:rPr>
              <a:t>Eq. 2: Cell Value</a:t>
            </a:r>
            <a:endParaRPr/>
          </a:p>
        </p:txBody>
      </p:sp>
      <p:pic>
        <p:nvPicPr>
          <p:cNvPr id="156" name="Google Shape;156;p14"/>
          <p:cNvPicPr preferRelativeResize="0"/>
          <p:nvPr/>
        </p:nvPicPr>
        <p:blipFill rotWithShape="1">
          <a:blip r:embed="rId3">
            <a:alphaModFix/>
          </a:blip>
          <a:srcRect r="14243"/>
          <a:stretch/>
        </p:blipFill>
        <p:spPr>
          <a:xfrm>
            <a:off x="803041" y="4011370"/>
            <a:ext cx="3454948" cy="1243927"/>
          </a:xfrm>
          <a:prstGeom prst="rect">
            <a:avLst/>
          </a:prstGeom>
          <a:noFill/>
          <a:ln>
            <a:noFill/>
          </a:ln>
        </p:spPr>
      </p:pic>
      <p:pic>
        <p:nvPicPr>
          <p:cNvPr id="157" name="Google Shape;157;p14"/>
          <p:cNvPicPr preferRelativeResize="0"/>
          <p:nvPr/>
        </p:nvPicPr>
        <p:blipFill rotWithShape="1">
          <a:blip r:embed="rId4">
            <a:alphaModFix/>
          </a:blip>
          <a:srcRect/>
          <a:stretch/>
        </p:blipFill>
        <p:spPr>
          <a:xfrm>
            <a:off x="4148440" y="3660466"/>
            <a:ext cx="4319635" cy="4154800"/>
          </a:xfrm>
          <a:prstGeom prst="rect">
            <a:avLst/>
          </a:prstGeom>
          <a:noFill/>
          <a:ln>
            <a:noFill/>
          </a:ln>
        </p:spPr>
      </p:pic>
    </p:spTree>
    <p:extLst>
      <p:ext uri="{BB962C8B-B14F-4D97-AF65-F5344CB8AC3E}">
        <p14:creationId xmlns:p14="http://schemas.microsoft.com/office/powerpoint/2010/main" val="3098250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642086" y="1102528"/>
            <a:ext cx="7859829" cy="2387600"/>
          </a:xfrm>
          <a:prstGeom prst="rect">
            <a:avLst/>
          </a:prstGeom>
          <a:noFill/>
          <a:ln>
            <a:noFill/>
          </a:ln>
        </p:spPr>
        <p:txBody>
          <a:bodyPr spcFirstLastPara="1" wrap="square" lIns="121900" tIns="60933" rIns="121900" bIns="60933" anchor="b" anchorCtr="0">
            <a:normAutofit fontScale="90000"/>
          </a:bodyPr>
          <a:lstStyle/>
          <a:p>
            <a:pPr>
              <a:lnSpc>
                <a:spcPct val="90000"/>
              </a:lnSpc>
              <a:buSzPts val="4400"/>
            </a:pPr>
            <a:r>
              <a:rPr lang="en-US" sz="5867" b="1"/>
              <a:t>Methods of Computational Chemistry</a:t>
            </a:r>
            <a:endParaRPr/>
          </a:p>
        </p:txBody>
      </p:sp>
      <p:sp>
        <p:nvSpPr>
          <p:cNvPr id="85" name="Google Shape;85;p1"/>
          <p:cNvSpPr txBox="1">
            <a:spLocks noGrp="1"/>
          </p:cNvSpPr>
          <p:nvPr>
            <p:ph type="subTitle" idx="1"/>
          </p:nvPr>
        </p:nvSpPr>
        <p:spPr>
          <a:xfrm>
            <a:off x="1143000" y="3602037"/>
            <a:ext cx="6858000" cy="2237289"/>
          </a:xfrm>
          <a:prstGeom prst="rect">
            <a:avLst/>
          </a:prstGeom>
          <a:noFill/>
          <a:ln>
            <a:noFill/>
          </a:ln>
        </p:spPr>
        <p:txBody>
          <a:bodyPr spcFirstLastPara="1" wrap="square" lIns="121900" tIns="60933" rIns="121900" bIns="60933" anchor="t" anchorCtr="0">
            <a:normAutofit/>
          </a:bodyPr>
          <a:lstStyle/>
          <a:p>
            <a:pPr marL="0" indent="0">
              <a:lnSpc>
                <a:spcPct val="90000"/>
              </a:lnSpc>
              <a:buClr>
                <a:schemeClr val="dk1"/>
              </a:buClr>
              <a:buSzPts val="2000"/>
            </a:pPr>
            <a:r>
              <a:rPr lang="en-US" sz="2667"/>
              <a:t>Prepared By-</a:t>
            </a:r>
            <a:endParaRPr/>
          </a:p>
          <a:p>
            <a:pPr marL="0" indent="0">
              <a:lnSpc>
                <a:spcPct val="90000"/>
              </a:lnSpc>
              <a:spcBef>
                <a:spcPts val="751"/>
              </a:spcBef>
              <a:buClr>
                <a:schemeClr val="dk1"/>
              </a:buClr>
              <a:buSzPts val="2000"/>
            </a:pPr>
            <a:r>
              <a:rPr lang="en-US" sz="2667" b="1"/>
              <a:t>Faisal Imran</a:t>
            </a:r>
            <a:endParaRPr/>
          </a:p>
          <a:p>
            <a:pPr marL="0" indent="0">
              <a:lnSpc>
                <a:spcPct val="90000"/>
              </a:lnSpc>
              <a:spcBef>
                <a:spcPts val="751"/>
              </a:spcBef>
              <a:buClr>
                <a:schemeClr val="dk1"/>
              </a:buClr>
              <a:buSzPts val="2000"/>
            </a:pPr>
            <a:r>
              <a:rPr lang="en-US" sz="2667"/>
              <a:t>Assistant Professor</a:t>
            </a:r>
            <a:endParaRPr/>
          </a:p>
          <a:p>
            <a:pPr marL="0" indent="0">
              <a:lnSpc>
                <a:spcPct val="90000"/>
              </a:lnSpc>
              <a:spcBef>
                <a:spcPts val="751"/>
              </a:spcBef>
              <a:buClr>
                <a:schemeClr val="dk1"/>
              </a:buClr>
              <a:buSzPts val="2000"/>
            </a:pPr>
            <a:r>
              <a:rPr lang="en-US" sz="2667"/>
              <a:t>CSE, DIU</a:t>
            </a:r>
            <a:endParaRPr/>
          </a:p>
        </p:txBody>
      </p:sp>
    </p:spTree>
    <p:extLst>
      <p:ext uri="{BB962C8B-B14F-4D97-AF65-F5344CB8AC3E}">
        <p14:creationId xmlns:p14="http://schemas.microsoft.com/office/powerpoint/2010/main" val="9022917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descr="preencoded.png"/>
          <p:cNvPicPr preferRelativeResize="0"/>
          <p:nvPr/>
        </p:nvPicPr>
        <p:blipFill rotWithShape="1">
          <a:blip r:embed="rId3">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4153020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3" descr="preencoded.png"/>
          <p:cNvPicPr preferRelativeResize="0"/>
          <p:nvPr/>
        </p:nvPicPr>
        <p:blipFill rotWithShape="1">
          <a:blip r:embed="rId3">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4076651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4" descr="preencoded.png"/>
          <p:cNvPicPr preferRelativeResize="0"/>
          <p:nvPr/>
        </p:nvPicPr>
        <p:blipFill rotWithShape="1">
          <a:blip r:embed="rId3">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5011376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p:nvPr/>
        </p:nvSpPr>
        <p:spPr>
          <a:xfrm>
            <a:off x="419075" y="444744"/>
            <a:ext cx="6344277" cy="615499"/>
          </a:xfrm>
          <a:prstGeom prst="rect">
            <a:avLst/>
          </a:prstGeom>
          <a:noFill/>
          <a:ln>
            <a:noFill/>
          </a:ln>
        </p:spPr>
        <p:txBody>
          <a:bodyPr spcFirstLastPara="1" wrap="square" lIns="121900" tIns="60933" rIns="121900" bIns="60933" anchor="t" anchorCtr="0">
            <a:spAutoFit/>
          </a:bodyPr>
          <a:lstStyle/>
          <a:p>
            <a:r>
              <a:rPr lang="en-US" sz="3200">
                <a:solidFill>
                  <a:schemeClr val="dk1"/>
                </a:solidFill>
                <a:latin typeface="Calibri"/>
                <a:ea typeface="Calibri"/>
                <a:cs typeface="Calibri"/>
                <a:sym typeface="Calibri"/>
              </a:rPr>
              <a:t>What is Computational Chemistry?</a:t>
            </a:r>
            <a:endParaRPr sz="1867"/>
          </a:p>
        </p:txBody>
      </p:sp>
      <p:sp>
        <p:nvSpPr>
          <p:cNvPr id="109" name="Google Shape;109;p5"/>
          <p:cNvSpPr txBox="1"/>
          <p:nvPr/>
        </p:nvSpPr>
        <p:spPr>
          <a:xfrm>
            <a:off x="102671" y="1148944"/>
            <a:ext cx="9144000" cy="5384800"/>
          </a:xfrm>
          <a:prstGeom prst="rect">
            <a:avLst/>
          </a:prstGeom>
          <a:noFill/>
          <a:ln>
            <a:noFill/>
          </a:ln>
        </p:spPr>
        <p:txBody>
          <a:bodyPr spcFirstLastPara="1" wrap="square" lIns="121900" tIns="60933" rIns="121900" bIns="60933" anchor="t" anchorCtr="0">
            <a:noAutofit/>
          </a:bodyPr>
          <a:lstStyle/>
          <a:p>
            <a:pPr marL="457178" indent="-457178">
              <a:lnSpc>
                <a:spcPct val="80000"/>
              </a:lnSpc>
              <a:buClr>
                <a:schemeClr val="dk1"/>
              </a:buClr>
              <a:buSzPts val="1800"/>
            </a:pPr>
            <a:r>
              <a:rPr lang="en-US" sz="2400">
                <a:solidFill>
                  <a:schemeClr val="dk1"/>
                </a:solidFill>
                <a:latin typeface="Calibri"/>
                <a:ea typeface="Calibri"/>
                <a:cs typeface="Calibri"/>
                <a:sym typeface="Calibri"/>
              </a:rPr>
              <a:t>    </a:t>
            </a:r>
            <a:r>
              <a:rPr lang="en-US" sz="2667">
                <a:solidFill>
                  <a:schemeClr val="dk1"/>
                </a:solidFill>
                <a:latin typeface="Calibri"/>
                <a:ea typeface="Calibri"/>
                <a:cs typeface="Calibri"/>
                <a:sym typeface="Calibri"/>
              </a:rPr>
              <a:t>Application of computational methods and algorithms in chemistry</a:t>
            </a:r>
            <a:endParaRPr sz="1867"/>
          </a:p>
          <a:p>
            <a:pPr marL="990550" lvl="1" indent="-380981">
              <a:lnSpc>
                <a:spcPct val="80000"/>
              </a:lnSpc>
              <a:spcBef>
                <a:spcPts val="480"/>
              </a:spcBef>
              <a:buClr>
                <a:srgbClr val="FF3300"/>
              </a:buClr>
              <a:buSzPts val="1800"/>
              <a:buFont typeface="Arial"/>
              <a:buChar char="–"/>
            </a:pPr>
            <a:r>
              <a:rPr lang="en-US" sz="2400">
                <a:solidFill>
                  <a:srgbClr val="FF3300"/>
                </a:solidFill>
                <a:latin typeface="Calibri"/>
                <a:ea typeface="Calibri"/>
                <a:cs typeface="Calibri"/>
                <a:sym typeface="Calibri"/>
              </a:rPr>
              <a:t>Quantum Mechanical</a:t>
            </a:r>
            <a:endParaRPr sz="2400">
              <a:solidFill>
                <a:schemeClr val="dk1"/>
              </a:solidFill>
              <a:latin typeface="Calibri"/>
              <a:ea typeface="Calibri"/>
              <a:cs typeface="Calibri"/>
              <a:sym typeface="Calibri"/>
            </a:endParaRPr>
          </a:p>
          <a:p>
            <a:pPr marL="990550" lvl="1" indent="-380981">
              <a:lnSpc>
                <a:spcPct val="80000"/>
              </a:lnSpc>
              <a:spcBef>
                <a:spcPts val="427"/>
              </a:spcBef>
              <a:buClr>
                <a:schemeClr val="dk1"/>
              </a:buClr>
              <a:buSzPts val="1600"/>
            </a:pPr>
            <a:r>
              <a:rPr lang="en-US" sz="2133">
                <a:solidFill>
                  <a:schemeClr val="dk1"/>
                </a:solidFill>
                <a:latin typeface="Calibri"/>
                <a:ea typeface="Calibri"/>
                <a:cs typeface="Calibri"/>
                <a:sym typeface="Calibri"/>
              </a:rPr>
              <a:t>	i.e., via </a:t>
            </a:r>
            <a:r>
              <a:rPr lang="en-US" sz="2133" i="1">
                <a:solidFill>
                  <a:schemeClr val="dk1"/>
                </a:solidFill>
                <a:latin typeface="Calibri"/>
                <a:ea typeface="Calibri"/>
                <a:cs typeface="Calibri"/>
                <a:sym typeface="Calibri"/>
              </a:rPr>
              <a:t>Schrödinger</a:t>
            </a:r>
            <a:r>
              <a:rPr lang="en-US" sz="2133">
                <a:solidFill>
                  <a:schemeClr val="dk1"/>
                </a:solidFill>
                <a:latin typeface="Calibri"/>
                <a:ea typeface="Calibri"/>
                <a:cs typeface="Calibri"/>
                <a:sym typeface="Calibri"/>
              </a:rPr>
              <a:t> Equation </a:t>
            </a:r>
            <a:endParaRPr sz="1867"/>
          </a:p>
          <a:p>
            <a:pPr marL="990550" lvl="1" indent="-380981">
              <a:lnSpc>
                <a:spcPct val="80000"/>
              </a:lnSpc>
              <a:spcBef>
                <a:spcPts val="427"/>
              </a:spcBef>
              <a:buClr>
                <a:schemeClr val="dk1"/>
              </a:buClr>
              <a:buSzPts val="1600"/>
            </a:pPr>
            <a:r>
              <a:rPr lang="en-US" sz="2133">
                <a:solidFill>
                  <a:schemeClr val="dk1"/>
                </a:solidFill>
                <a:latin typeface="Calibri"/>
                <a:ea typeface="Calibri"/>
                <a:cs typeface="Calibri"/>
                <a:sym typeface="Calibri"/>
              </a:rPr>
              <a:t>    also called </a:t>
            </a:r>
            <a:r>
              <a:rPr lang="en-US" sz="2133" i="1">
                <a:solidFill>
                  <a:schemeClr val="accent1"/>
                </a:solidFill>
                <a:latin typeface="Calibri"/>
                <a:ea typeface="Calibri"/>
                <a:cs typeface="Calibri"/>
                <a:sym typeface="Calibri"/>
              </a:rPr>
              <a:t>Quantum Chemistry</a:t>
            </a:r>
            <a:endParaRPr sz="1867"/>
          </a:p>
          <a:p>
            <a:pPr marL="990550" lvl="1" indent="-380981">
              <a:lnSpc>
                <a:spcPct val="80000"/>
              </a:lnSpc>
              <a:spcBef>
                <a:spcPts val="480"/>
              </a:spcBef>
              <a:buClr>
                <a:srgbClr val="FF3300"/>
              </a:buClr>
              <a:buSzPts val="1800"/>
              <a:buFont typeface="Arial"/>
              <a:buChar char="–"/>
            </a:pPr>
            <a:r>
              <a:rPr lang="en-US" sz="2400">
                <a:solidFill>
                  <a:srgbClr val="FF3300"/>
                </a:solidFill>
                <a:latin typeface="Calibri"/>
                <a:ea typeface="Calibri"/>
                <a:cs typeface="Calibri"/>
                <a:sym typeface="Calibri"/>
              </a:rPr>
              <a:t>Molecular Mechanical</a:t>
            </a:r>
            <a:endParaRPr sz="2400">
              <a:solidFill>
                <a:schemeClr val="dk1"/>
              </a:solidFill>
              <a:latin typeface="Calibri"/>
              <a:ea typeface="Calibri"/>
              <a:cs typeface="Calibri"/>
              <a:sym typeface="Calibri"/>
            </a:endParaRPr>
          </a:p>
          <a:p>
            <a:pPr marL="990550" lvl="1" indent="-380981">
              <a:lnSpc>
                <a:spcPct val="80000"/>
              </a:lnSpc>
              <a:spcBef>
                <a:spcPts val="427"/>
              </a:spcBef>
              <a:buClr>
                <a:schemeClr val="dk1"/>
              </a:buClr>
              <a:buSzPts val="1600"/>
            </a:pPr>
            <a:r>
              <a:rPr lang="en-US" sz="2133">
                <a:solidFill>
                  <a:schemeClr val="dk1"/>
                </a:solidFill>
                <a:latin typeface="Calibri"/>
                <a:ea typeface="Calibri"/>
                <a:cs typeface="Calibri"/>
                <a:sym typeface="Calibri"/>
              </a:rPr>
              <a:t>	 i.e., via </a:t>
            </a:r>
            <a:r>
              <a:rPr lang="en-US" sz="2133" i="1">
                <a:solidFill>
                  <a:schemeClr val="dk1"/>
                </a:solidFill>
                <a:latin typeface="Calibri"/>
                <a:ea typeface="Calibri"/>
                <a:cs typeface="Calibri"/>
                <a:sym typeface="Calibri"/>
              </a:rPr>
              <a:t>Newton</a:t>
            </a:r>
            <a:r>
              <a:rPr lang="en-US" sz="2133">
                <a:solidFill>
                  <a:schemeClr val="dk1"/>
                </a:solidFill>
                <a:latin typeface="Calibri"/>
                <a:ea typeface="Calibri"/>
                <a:cs typeface="Calibri"/>
                <a:sym typeface="Calibri"/>
              </a:rPr>
              <a:t>’s law </a:t>
            </a:r>
            <a:r>
              <a:rPr lang="en-US" sz="2133">
                <a:solidFill>
                  <a:srgbClr val="00FF00"/>
                </a:solidFill>
                <a:latin typeface="Calibri"/>
                <a:ea typeface="Calibri"/>
                <a:cs typeface="Calibri"/>
                <a:sym typeface="Calibri"/>
              </a:rPr>
              <a:t>F=ma</a:t>
            </a:r>
            <a:endParaRPr sz="1867"/>
          </a:p>
          <a:p>
            <a:pPr marL="990550" lvl="1" indent="-380981">
              <a:lnSpc>
                <a:spcPct val="80000"/>
              </a:lnSpc>
              <a:spcBef>
                <a:spcPts val="427"/>
              </a:spcBef>
              <a:buClr>
                <a:srgbClr val="00FF00"/>
              </a:buClr>
              <a:buSzPts val="1600"/>
            </a:pPr>
            <a:r>
              <a:rPr lang="en-US" sz="2133">
                <a:solidFill>
                  <a:srgbClr val="00FF00"/>
                </a:solidFill>
                <a:latin typeface="Calibri"/>
                <a:ea typeface="Calibri"/>
                <a:cs typeface="Calibri"/>
                <a:sym typeface="Calibri"/>
              </a:rPr>
              <a:t>	</a:t>
            </a:r>
            <a:r>
              <a:rPr lang="en-US" sz="2133">
                <a:solidFill>
                  <a:schemeClr val="dk1"/>
                </a:solidFill>
                <a:latin typeface="Calibri"/>
                <a:ea typeface="Calibri"/>
                <a:cs typeface="Calibri"/>
                <a:sym typeface="Calibri"/>
              </a:rPr>
              <a:t>also </a:t>
            </a:r>
            <a:r>
              <a:rPr lang="en-US" sz="2133" i="1">
                <a:solidFill>
                  <a:schemeClr val="accent1"/>
                </a:solidFill>
                <a:latin typeface="Calibri"/>
                <a:ea typeface="Calibri"/>
                <a:cs typeface="Calibri"/>
                <a:sym typeface="Calibri"/>
              </a:rPr>
              <a:t>Molecular Dynamics</a:t>
            </a:r>
            <a:endParaRPr sz="1867"/>
          </a:p>
          <a:p>
            <a:pPr marL="990550" lvl="1" indent="-380981">
              <a:lnSpc>
                <a:spcPct val="80000"/>
              </a:lnSpc>
              <a:spcBef>
                <a:spcPts val="480"/>
              </a:spcBef>
              <a:buClr>
                <a:srgbClr val="FF3300"/>
              </a:buClr>
              <a:buSzPts val="1800"/>
              <a:buFont typeface="Arial"/>
              <a:buChar char="–"/>
            </a:pPr>
            <a:r>
              <a:rPr lang="en-US" sz="2400">
                <a:solidFill>
                  <a:srgbClr val="FF3300"/>
                </a:solidFill>
                <a:latin typeface="Calibri"/>
                <a:ea typeface="Calibri"/>
                <a:cs typeface="Calibri"/>
                <a:sym typeface="Calibri"/>
              </a:rPr>
              <a:t>Empirical/Statistical</a:t>
            </a:r>
            <a:endParaRPr sz="2400">
              <a:solidFill>
                <a:schemeClr val="dk1"/>
              </a:solidFill>
              <a:latin typeface="Calibri"/>
              <a:ea typeface="Calibri"/>
              <a:cs typeface="Calibri"/>
              <a:sym typeface="Calibri"/>
            </a:endParaRPr>
          </a:p>
          <a:p>
            <a:pPr marL="990550" lvl="1" indent="-380981">
              <a:lnSpc>
                <a:spcPct val="80000"/>
              </a:lnSpc>
              <a:spcBef>
                <a:spcPts val="427"/>
              </a:spcBef>
              <a:buClr>
                <a:schemeClr val="dk1"/>
              </a:buClr>
              <a:buSzPts val="1600"/>
            </a:pPr>
            <a:r>
              <a:rPr lang="en-US" sz="2133">
                <a:solidFill>
                  <a:schemeClr val="dk1"/>
                </a:solidFill>
                <a:latin typeface="Calibri"/>
                <a:ea typeface="Calibri"/>
                <a:cs typeface="Calibri"/>
                <a:sym typeface="Calibri"/>
              </a:rPr>
              <a:t>	e.g., </a:t>
            </a:r>
            <a:r>
              <a:rPr lang="en-US" sz="2133" i="1">
                <a:solidFill>
                  <a:srgbClr val="00CC00"/>
                </a:solidFill>
                <a:latin typeface="Calibri"/>
                <a:ea typeface="Calibri"/>
                <a:cs typeface="Calibri"/>
                <a:sym typeface="Calibri"/>
              </a:rPr>
              <a:t>QSAR</a:t>
            </a:r>
            <a:r>
              <a:rPr lang="en-US" sz="2133">
                <a:solidFill>
                  <a:schemeClr val="dk1"/>
                </a:solidFill>
                <a:latin typeface="Calibri"/>
                <a:ea typeface="Calibri"/>
                <a:cs typeface="Calibri"/>
                <a:sym typeface="Calibri"/>
              </a:rPr>
              <a:t>, etc., widely used in clinical and medicinal chemistry</a:t>
            </a:r>
            <a:endParaRPr sz="1867"/>
          </a:p>
        </p:txBody>
      </p:sp>
      <p:sp>
        <p:nvSpPr>
          <p:cNvPr id="110" name="Google Shape;110;p5"/>
          <p:cNvSpPr txBox="1"/>
          <p:nvPr/>
        </p:nvSpPr>
        <p:spPr>
          <a:xfrm>
            <a:off x="5562792" y="3324771"/>
            <a:ext cx="2955403" cy="533489"/>
          </a:xfrm>
          <a:prstGeom prst="rect">
            <a:avLst/>
          </a:prstGeom>
          <a:solidFill>
            <a:srgbClr val="808000"/>
          </a:solidFill>
          <a:ln>
            <a:noFill/>
          </a:ln>
          <a:effectLst>
            <a:outerShdw dist="107763" dir="2700000" algn="ctr" rotWithShape="0">
              <a:schemeClr val="lt2"/>
            </a:outerShdw>
          </a:effectLst>
        </p:spPr>
        <p:txBody>
          <a:bodyPr spcFirstLastPara="1" wrap="square" lIns="121900" tIns="60933" rIns="121900" bIns="60933" anchor="t" anchorCtr="0">
            <a:spAutoFit/>
          </a:bodyPr>
          <a:lstStyle/>
          <a:p>
            <a:pPr algn="ctr"/>
            <a:r>
              <a:rPr lang="en-US" sz="2667">
                <a:solidFill>
                  <a:srgbClr val="00CC00"/>
                </a:solidFill>
                <a:latin typeface="Times New Roman"/>
                <a:ea typeface="Times New Roman"/>
                <a:cs typeface="Times New Roman"/>
                <a:sym typeface="Times New Roman"/>
              </a:rPr>
              <a:t>Focus Today</a:t>
            </a:r>
            <a:endParaRPr sz="1867"/>
          </a:p>
        </p:txBody>
      </p:sp>
      <p:cxnSp>
        <p:nvCxnSpPr>
          <p:cNvPr id="111" name="Google Shape;111;p5"/>
          <p:cNvCxnSpPr/>
          <p:nvPr/>
        </p:nvCxnSpPr>
        <p:spPr>
          <a:xfrm rot="10800000">
            <a:off x="6878069" y="2851833"/>
            <a:ext cx="162424" cy="359615"/>
          </a:xfrm>
          <a:prstGeom prst="straightConnector1">
            <a:avLst/>
          </a:prstGeom>
          <a:noFill/>
          <a:ln w="41275" cap="sq" cmpd="sng">
            <a:solidFill>
              <a:srgbClr val="808000"/>
            </a:solidFill>
            <a:prstDash val="solid"/>
            <a:round/>
            <a:headEnd type="none" w="med" len="med"/>
            <a:tailEnd type="triangle" w="med" len="med"/>
          </a:ln>
        </p:spPr>
      </p:cxnSp>
      <p:pic>
        <p:nvPicPr>
          <p:cNvPr id="112" name="Google Shape;112;p5"/>
          <p:cNvPicPr preferRelativeResize="0"/>
          <p:nvPr/>
        </p:nvPicPr>
        <p:blipFill rotWithShape="1">
          <a:blip r:embed="rId3">
            <a:alphaModFix/>
          </a:blip>
          <a:srcRect/>
          <a:stretch/>
        </p:blipFill>
        <p:spPr>
          <a:xfrm>
            <a:off x="5612225" y="1569023"/>
            <a:ext cx="2694115" cy="1142260"/>
          </a:xfrm>
          <a:prstGeom prst="rect">
            <a:avLst/>
          </a:prstGeom>
          <a:solidFill>
            <a:srgbClr val="99FFCC"/>
          </a:solidFill>
          <a:ln>
            <a:noFill/>
          </a:ln>
          <a:effectLst>
            <a:outerShdw dist="107763" dir="2700000" algn="ctr" rotWithShape="0">
              <a:schemeClr val="lt2"/>
            </a:outerShdw>
          </a:effectLst>
        </p:spPr>
      </p:pic>
      <p:pic>
        <p:nvPicPr>
          <p:cNvPr id="113" name="Google Shape;113;p5"/>
          <p:cNvPicPr preferRelativeResize="0"/>
          <p:nvPr/>
        </p:nvPicPr>
        <p:blipFill rotWithShape="1">
          <a:blip r:embed="rId4">
            <a:alphaModFix/>
          </a:blip>
          <a:srcRect/>
          <a:stretch/>
        </p:blipFill>
        <p:spPr>
          <a:xfrm>
            <a:off x="2181459" y="4722796"/>
            <a:ext cx="3773371" cy="1924273"/>
          </a:xfrm>
          <a:prstGeom prst="rect">
            <a:avLst/>
          </a:prstGeom>
          <a:noFill/>
          <a:ln>
            <a:noFill/>
          </a:ln>
        </p:spPr>
      </p:pic>
    </p:spTree>
    <p:extLst>
      <p:ext uri="{BB962C8B-B14F-4D97-AF65-F5344CB8AC3E}">
        <p14:creationId xmlns:p14="http://schemas.microsoft.com/office/powerpoint/2010/main" val="21248346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0" y="147559"/>
            <a:ext cx="9144000" cy="1325563"/>
          </a:xfrm>
          <a:prstGeom prst="rect">
            <a:avLst/>
          </a:prstGeom>
          <a:noFill/>
          <a:ln>
            <a:noFill/>
          </a:ln>
        </p:spPr>
        <p:txBody>
          <a:bodyPr spcFirstLastPara="1" wrap="square" lIns="121900" tIns="60933" rIns="121900" bIns="60933" anchor="ctr" anchorCtr="0">
            <a:normAutofit/>
          </a:bodyPr>
          <a:lstStyle/>
          <a:p>
            <a:pPr algn="l">
              <a:lnSpc>
                <a:spcPct val="90000"/>
              </a:lnSpc>
              <a:buClr>
                <a:schemeClr val="dk1"/>
              </a:buClr>
              <a:buSzPts val="2000"/>
            </a:pPr>
            <a:r>
              <a:rPr lang="en-US" sz="2667" b="1"/>
              <a:t>Differences Between Molecular Mechanics &amp; Quantum Mechanics</a:t>
            </a:r>
            <a:endParaRPr/>
          </a:p>
        </p:txBody>
      </p:sp>
      <p:pic>
        <p:nvPicPr>
          <p:cNvPr id="119" name="Google Shape;119;p6"/>
          <p:cNvPicPr preferRelativeResize="0">
            <a:picLocks noGrp="1"/>
          </p:cNvPicPr>
          <p:nvPr>
            <p:ph type="body" idx="1"/>
          </p:nvPr>
        </p:nvPicPr>
        <p:blipFill rotWithShape="1">
          <a:blip r:embed="rId3">
            <a:alphaModFix/>
          </a:blip>
          <a:srcRect/>
          <a:stretch/>
        </p:blipFill>
        <p:spPr>
          <a:xfrm>
            <a:off x="1184487" y="1373204"/>
            <a:ext cx="6708228" cy="5042667"/>
          </a:xfrm>
          <a:prstGeom prst="rect">
            <a:avLst/>
          </a:prstGeom>
          <a:noFill/>
          <a:ln>
            <a:noFill/>
          </a:ln>
        </p:spPr>
      </p:pic>
    </p:spTree>
    <p:extLst>
      <p:ext uri="{BB962C8B-B14F-4D97-AF65-F5344CB8AC3E}">
        <p14:creationId xmlns:p14="http://schemas.microsoft.com/office/powerpoint/2010/main" val="1646253965"/>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TotalTime>
  <Words>3658</Words>
  <Application>Microsoft Office PowerPoint</Application>
  <PresentationFormat>On-screen Show (4:3)</PresentationFormat>
  <Paragraphs>1217</Paragraphs>
  <Slides>169</Slides>
  <Notes>169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169</vt:i4>
      </vt:variant>
    </vt:vector>
  </HeadingPairs>
  <TitlesOfParts>
    <vt:vector size="184" baseType="lpstr">
      <vt:lpstr>Average Sans</vt:lpstr>
      <vt:lpstr>Georgia</vt:lpstr>
      <vt:lpstr>Source Sans Pro</vt:lpstr>
      <vt:lpstr>Calibri</vt:lpstr>
      <vt:lpstr>Times New Roman</vt:lpstr>
      <vt:lpstr>Lucida Sans</vt:lpstr>
      <vt:lpstr>Roboto Slab</vt:lpstr>
      <vt:lpstr>Roboto</vt:lpstr>
      <vt:lpstr>Arial</vt:lpstr>
      <vt:lpstr>Dosis</vt:lpstr>
      <vt:lpstr>Open Sans</vt:lpstr>
      <vt:lpstr>Noto Sans Symbols</vt:lpstr>
      <vt:lpstr>Courier New</vt:lpstr>
      <vt:lpstr>Arial</vt:lpstr>
      <vt:lpstr>Marina</vt:lpstr>
      <vt:lpstr>CSE115:Introduction to Biology and Chemistry for Computation</vt:lpstr>
      <vt:lpstr>Lecture Outline</vt:lpstr>
      <vt:lpstr>Introduction</vt:lpstr>
      <vt:lpstr>Fields of Computer</vt:lpstr>
      <vt:lpstr>  Computers in Chemistry :</vt:lpstr>
      <vt:lpstr>Visual Models &amp; Packages</vt:lpstr>
      <vt:lpstr>Applications of computer for chemistry in Industry</vt:lpstr>
      <vt:lpstr> Computers in Biology :</vt:lpstr>
      <vt:lpstr>PowerPoint Presentation</vt:lpstr>
      <vt:lpstr>Computers in Biology</vt:lpstr>
      <vt:lpstr>PowerPoint Presentation</vt:lpstr>
      <vt:lpstr>Lecture 1.2 Role of chemistry in computer science &amp; engineering  Presented By- Faisal imran Assistant Professor, cse, diu Email: faisalimran.cse@diu.edu.bd  Prepared By- Aliza Ahmed Khan, Sr. Lecturer,,CSE, DIU Email: aliza.cse@diu.edu.bd </vt:lpstr>
      <vt:lpstr>CONTENTS</vt:lpstr>
      <vt:lpstr>Uses and effects of chemistry</vt:lpstr>
      <vt:lpstr>Cont.</vt:lpstr>
      <vt:lpstr>Benefits of Computational Chemistry</vt:lpstr>
      <vt:lpstr>Applications of Computational Chemistry</vt:lpstr>
      <vt:lpstr>PowerPoint Presentation</vt:lpstr>
      <vt:lpstr>PowerPoint Presentation</vt:lpstr>
      <vt:lpstr>PowerPoint Presentation</vt:lpstr>
      <vt:lpstr>Importance of Computer in Chemical Industries</vt:lpstr>
      <vt:lpstr>Area Covered</vt:lpstr>
      <vt:lpstr>Importance of Computer in chemical industries </vt:lpstr>
      <vt:lpstr>PowerPoint Presentation</vt:lpstr>
      <vt:lpstr>PowerPoint Presentation</vt:lpstr>
      <vt:lpstr>DCS (distributed control system) </vt:lpstr>
      <vt:lpstr>DCS (distributed control system) </vt:lpstr>
      <vt:lpstr>DCS (distributed control system) </vt:lpstr>
      <vt:lpstr>Chromatography</vt:lpstr>
      <vt:lpstr>PowerPoint Presentation</vt:lpstr>
      <vt:lpstr>PowerPoint Presentation</vt:lpstr>
      <vt:lpstr>Uses of Chromatography</vt:lpstr>
      <vt:lpstr>“Tell me and I forget, teach me and I may remember, involve me and I learn.” ― Benjamin Franklin</vt:lpstr>
      <vt:lpstr>Molecular and Cellular Biology</vt:lpstr>
      <vt:lpstr>CONTENTS</vt:lpstr>
      <vt:lpstr>What is Life made of?</vt:lpstr>
      <vt:lpstr>1. Cell </vt:lpstr>
      <vt:lpstr>Cells</vt:lpstr>
      <vt:lpstr>2 types of Cells</vt:lpstr>
      <vt:lpstr>Eukaryotic Cells</vt:lpstr>
      <vt:lpstr>Prokaryotic Cells</vt:lpstr>
      <vt:lpstr>3. Nucleic Acid</vt:lpstr>
      <vt:lpstr>All Life depends on 3 critical molecules</vt:lpstr>
      <vt:lpstr>Building Blocks of Nucleic acids</vt:lpstr>
      <vt:lpstr>Nucleic acids Bases</vt:lpstr>
      <vt:lpstr>3.1 DeoxyriboNucleic Acid (DNA)</vt:lpstr>
      <vt:lpstr>DNA Structure</vt:lpstr>
      <vt:lpstr>DNA Replication</vt:lpstr>
      <vt:lpstr>3.2 RiboNucleic Acid (RNA)</vt:lpstr>
      <vt:lpstr>RNA Structure</vt:lpstr>
      <vt:lpstr>RNA Types</vt:lpstr>
      <vt:lpstr>Reference Video</vt:lpstr>
      <vt:lpstr>PowerPoint Presentation</vt:lpstr>
      <vt:lpstr>DNA Sequen cing</vt:lpstr>
      <vt:lpstr>PowerPoint Presentation</vt:lpstr>
      <vt:lpstr>CONTENTS</vt:lpstr>
      <vt:lpstr>1. DNA Sequencing </vt:lpstr>
      <vt:lpstr>DNA Sequencing</vt:lpstr>
      <vt:lpstr>2. First Generation Sequencing</vt:lpstr>
      <vt:lpstr>Sanger Method</vt:lpstr>
      <vt:lpstr>Step 1 - DNA Preperation</vt:lpstr>
      <vt:lpstr>Step 2 –Sequencing Reaction</vt:lpstr>
      <vt:lpstr>Step 3 – Electrophoresis in Capillary</vt:lpstr>
      <vt:lpstr>3. Second / Next Gen Sequencing</vt:lpstr>
      <vt:lpstr>454/Roche (2005)</vt:lpstr>
      <vt:lpstr>ABI SOLiD (2006)</vt:lpstr>
      <vt:lpstr>Illumina / Solexa (2007)</vt:lpstr>
      <vt:lpstr>4. Third / Next-Next Gen Sequencing</vt:lpstr>
      <vt:lpstr>Pacific Biosciences (PacBio)</vt:lpstr>
      <vt:lpstr>Oxford Nanopore</vt:lpstr>
      <vt:lpstr>5. Miscellaneous Terms</vt:lpstr>
      <vt:lpstr>Oligonucleotide</vt:lpstr>
      <vt:lpstr>Denaturation and Annealing</vt:lpstr>
      <vt:lpstr>Plasmid</vt:lpstr>
      <vt:lpstr>Bacterial Artificial Chromosome (BAC)</vt:lpstr>
      <vt:lpstr>Cloning Vector</vt:lpstr>
      <vt:lpstr>8%</vt:lpstr>
      <vt:lpstr>Impressed?</vt:lpstr>
      <vt:lpstr>Youtube Links</vt:lpstr>
      <vt:lpstr>Sequence  Alignment</vt:lpstr>
      <vt:lpstr>CONTENTS</vt:lpstr>
      <vt:lpstr>1. Sequence Alignment</vt:lpstr>
      <vt:lpstr>Sequence Alignment</vt:lpstr>
      <vt:lpstr>Why align sequences?</vt:lpstr>
      <vt:lpstr>2. Sequence Alignment Methods</vt:lpstr>
      <vt:lpstr>Pairwise Sequence Alignment</vt:lpstr>
      <vt:lpstr>Pairwise Sequence Alignment</vt:lpstr>
      <vt:lpstr>Multiple Sequence Alignment</vt:lpstr>
      <vt:lpstr>3. Pairwise Sequence Alignment</vt:lpstr>
      <vt:lpstr>Global Alignment (Needleman-Wunsch)</vt:lpstr>
      <vt:lpstr>Global Alignment (Needleman-Wunsch) - Example</vt:lpstr>
      <vt:lpstr>Local Alignment (Smith-Waterman)</vt:lpstr>
      <vt:lpstr>Local Alignment (Smith-Waterman) - Example</vt:lpstr>
      <vt:lpstr>Methods of Computational Chemistry</vt:lpstr>
      <vt:lpstr>PowerPoint Presentation</vt:lpstr>
      <vt:lpstr>PowerPoint Presentation</vt:lpstr>
      <vt:lpstr>PowerPoint Presentation</vt:lpstr>
      <vt:lpstr>PowerPoint Presentation</vt:lpstr>
      <vt:lpstr>Differences Between Molecular Mechanics &amp; Quantum Mechanics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 Duplication and Read Mapping</vt:lpstr>
      <vt:lpstr>CONTENTS</vt:lpstr>
      <vt:lpstr>1. DNA Mutation</vt:lpstr>
      <vt:lpstr>Mutation</vt:lpstr>
      <vt:lpstr>Common Mutation Types</vt:lpstr>
      <vt:lpstr>2. Gene Duplication</vt:lpstr>
      <vt:lpstr>Gene Duplication</vt:lpstr>
      <vt:lpstr>Homolog, Ortholog, Paralog and Speciation</vt:lpstr>
      <vt:lpstr>3. Read Mapping</vt:lpstr>
      <vt:lpstr>Read Mapping</vt:lpstr>
      <vt:lpstr>Genome Indexing (Keyword Tree)</vt:lpstr>
      <vt:lpstr>Genome Indexing (Suffix Tree)</vt:lpstr>
      <vt:lpstr>Genome Indexing (Suffix Array)</vt:lpstr>
      <vt:lpstr>Genome Indexing (Burrows Wheeler Transform)</vt:lpstr>
      <vt:lpstr>Genome Indexing (Burrows Wheeler Transform)</vt:lpstr>
      <vt:lpstr>Genome Indexing (Burrows Wheeler Transform)</vt:lpstr>
      <vt:lpstr>Genome Indexing (Burrows Wheeler Transform)</vt:lpstr>
      <vt:lpstr>Genome Indexing (Burrows Wheeler Transform)</vt:lpstr>
      <vt:lpstr>Whales and Dolphins</vt:lpstr>
      <vt:lpstr>Database Searching (FASTA)</vt:lpstr>
      <vt:lpstr>CONTENTS</vt:lpstr>
      <vt:lpstr>1. TP, TN, FP, FN</vt:lpstr>
      <vt:lpstr>PowerPoint Presentation</vt:lpstr>
      <vt:lpstr>Possible Scenarios</vt:lpstr>
      <vt:lpstr>2. Selectivity and Sensitivity</vt:lpstr>
      <vt:lpstr>Selectivity &amp; Sensitivity</vt:lpstr>
      <vt:lpstr>Worked Out Example (Sensitivity)</vt:lpstr>
      <vt:lpstr>Worked Out Example (Selectivity)</vt:lpstr>
      <vt:lpstr>3. Hash Table Used in FASTA</vt:lpstr>
      <vt:lpstr>Given Data</vt:lpstr>
      <vt:lpstr>Step 1 : Build Query Table</vt:lpstr>
      <vt:lpstr>Step 2: Hash Table for Query Sequence</vt:lpstr>
      <vt:lpstr>Step 3 : Build Target Table</vt:lpstr>
      <vt:lpstr>Step 4 : Import the Hash Table for Query Sequence</vt:lpstr>
      <vt:lpstr>Step 5 : Build the Extended Target Table based on Hash Table</vt:lpstr>
      <vt:lpstr>Step 5 : Build Offset Table</vt:lpstr>
      <vt:lpstr>Step  6: Build Pre-Final Table</vt:lpstr>
      <vt:lpstr>Step 7 : Build Final Table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CSE115:Introduction to Biology and Chemistry for Computation</dc:title>
  <dc:creator>Windows User</dc:creator>
  <cp:lastModifiedBy>Tanim Ahmed</cp:lastModifiedBy>
  <cp:revision>3</cp:revision>
  <dcterms:created xsi:type="dcterms:W3CDTF">2022-01-15T05:43:32Z</dcterms:created>
  <dcterms:modified xsi:type="dcterms:W3CDTF">2023-01-23T09:20:27Z</dcterms:modified>
</cp:coreProperties>
</file>